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DM Sans Bold" charset="1" panose="00000000000000000000"/>
      <p:regular r:id="rId21"/>
    </p:embeddedFont>
    <p:embeddedFont>
      <p:font typeface="DM Sans" charset="1" panose="00000000000000000000"/>
      <p:regular r:id="rId22"/>
    </p:embeddedFont>
    <p:embeddedFont>
      <p:font typeface="Helvetica World Bold" charset="1" panose="020B0800040000020004"/>
      <p:regular r:id="rId23"/>
    </p:embeddedFont>
    <p:embeddedFont>
      <p:font typeface="Lovelo" charset="1" panose="02000000000000000000"/>
      <p:regular r:id="rId24"/>
    </p:embeddedFont>
    <p:embeddedFont>
      <p:font typeface="Montserrat Bold" charset="1" panose="00000800000000000000"/>
      <p:regular r:id="rId25"/>
    </p:embeddedFont>
    <p:embeddedFont>
      <p:font typeface="Montserrat Ultra-Bold" charset="1" panose="00000900000000000000"/>
      <p:regular r:id="rId26"/>
    </p:embeddedFont>
    <p:embeddedFont>
      <p:font typeface="Inter Bold" charset="1" panose="020B0802030000000004"/>
      <p:regular r:id="rId27"/>
    </p:embeddedFont>
    <p:embeddedFont>
      <p:font typeface="Inter" charset="1" panose="020B0502030000000004"/>
      <p:regular r:id="rId28"/>
    </p:embeddedFont>
    <p:embeddedFont>
      <p:font typeface="Canva Sans Bold" charset="1" panose="020B0803030501040103"/>
      <p:regular r:id="rId29"/>
    </p:embeddedFont>
    <p:embeddedFont>
      <p:font typeface="Open Sans Bold" charset="1" panose="020B0806030504020204"/>
      <p:regular r:id="rId30"/>
    </p:embeddedFont>
    <p:embeddedFont>
      <p:font typeface="Open Sans Light" charset="1" panose="020B0306030504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39.png" Type="http://schemas.openxmlformats.org/officeDocument/2006/relationships/image"/><Relationship Id="rId19" Target="../media/image4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41.jpeg" Type="http://schemas.openxmlformats.org/officeDocument/2006/relationships/image"/><Relationship Id="rId19" Target="../media/VAGm4kYOX40.mp4" Type="http://schemas.openxmlformats.org/officeDocument/2006/relationships/video"/><Relationship Id="rId2" Target="../media/image1.png" Type="http://schemas.openxmlformats.org/officeDocument/2006/relationships/image"/><Relationship Id="rId20" Target="../media/VAGm4kYOX40.mp4" Type="http://schemas.microsoft.com/office/2007/relationships/media"/><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42.jpeg" Type="http://schemas.openxmlformats.org/officeDocument/2006/relationships/image"/><Relationship Id="rId19" Target="../media/image4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44.jpeg" Type="http://schemas.openxmlformats.org/officeDocument/2006/relationships/image"/><Relationship Id="rId19" Target="../media/image4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1.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22" Target="../media/image23.png" Type="http://schemas.openxmlformats.org/officeDocument/2006/relationships/image"/><Relationship Id="rId23" Target="../media/image24.svg" Type="http://schemas.openxmlformats.org/officeDocument/2006/relationships/image"/><Relationship Id="rId24" Target="../media/image25.png" Type="http://schemas.openxmlformats.org/officeDocument/2006/relationships/image"/><Relationship Id="rId25" Target="../media/image26.svg" Type="http://schemas.openxmlformats.org/officeDocument/2006/relationships/image"/><Relationship Id="rId26" Target="../media/image27.png" Type="http://schemas.openxmlformats.org/officeDocument/2006/relationships/image"/><Relationship Id="rId27" Target="../media/image28.svg" Type="http://schemas.openxmlformats.org/officeDocument/2006/relationships/image"/><Relationship Id="rId28" Target="../media/image29.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9.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2" Target="../media/image32.jpeg" Type="http://schemas.openxmlformats.org/officeDocument/2006/relationships/image"/><Relationship Id="rId3" Target="../media/image33.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1.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22" Target="../media/image23.png" Type="http://schemas.openxmlformats.org/officeDocument/2006/relationships/image"/><Relationship Id="rId23" Target="../media/image24.svg" Type="http://schemas.openxmlformats.org/officeDocument/2006/relationships/image"/><Relationship Id="rId24" Target="../media/image25.png" Type="http://schemas.openxmlformats.org/officeDocument/2006/relationships/image"/><Relationship Id="rId25" Target="../media/image26.svg" Type="http://schemas.openxmlformats.org/officeDocument/2006/relationships/image"/><Relationship Id="rId26" Target="../media/image27.png" Type="http://schemas.openxmlformats.org/officeDocument/2006/relationships/image"/><Relationship Id="rId27" Target="../media/image28.svg" Type="http://schemas.openxmlformats.org/officeDocument/2006/relationships/image"/><Relationship Id="rId28" Target="../media/image34.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35.jpeg" Type="http://schemas.openxmlformats.org/officeDocument/2006/relationships/image"/><Relationship Id="rId19" Target="../media/image36.jpeg" Type="http://schemas.openxmlformats.org/officeDocument/2006/relationships/image"/><Relationship Id="rId2" Target="../media/image1.png" Type="http://schemas.openxmlformats.org/officeDocument/2006/relationships/image"/><Relationship Id="rId20" Target="../media/image37.jpeg" Type="http://schemas.openxmlformats.org/officeDocument/2006/relationships/image"/><Relationship Id="rId21" Target="../media/image38.jpe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TextBox 16" id="16"/>
          <p:cNvSpPr txBox="true"/>
          <p:nvPr/>
        </p:nvSpPr>
        <p:spPr>
          <a:xfrm rot="0">
            <a:off x="3688802" y="3014369"/>
            <a:ext cx="10910396" cy="165792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Stickerly </a:t>
            </a:r>
          </a:p>
        </p:txBody>
      </p:sp>
      <p:sp>
        <p:nvSpPr>
          <p:cNvPr name="TextBox 17" id="17"/>
          <p:cNvSpPr txBox="true"/>
          <p:nvPr/>
        </p:nvSpPr>
        <p:spPr>
          <a:xfrm rot="0">
            <a:off x="4914102" y="5242908"/>
            <a:ext cx="8459795" cy="334027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Prepared by:</a:t>
            </a:r>
          </a:p>
          <a:p>
            <a:pPr algn="ctr">
              <a:lnSpc>
                <a:spcPts val="4381"/>
              </a:lnSpc>
            </a:pPr>
            <a:r>
              <a:rPr lang="en-US" b="true" sz="4381" spc="-87">
                <a:solidFill>
                  <a:srgbClr val="000000"/>
                </a:solidFill>
                <a:latin typeface="DM Sans Bold"/>
                <a:ea typeface="DM Sans Bold"/>
                <a:cs typeface="DM Sans Bold"/>
                <a:sym typeface="DM Sans Bold"/>
              </a:rPr>
              <a:t>Omar Magdi</a:t>
            </a:r>
          </a:p>
          <a:p>
            <a:pPr algn="ctr">
              <a:lnSpc>
                <a:spcPts val="4381"/>
              </a:lnSpc>
            </a:pPr>
            <a:r>
              <a:rPr lang="en-US" b="true" sz="4381" spc="-87">
                <a:solidFill>
                  <a:srgbClr val="000000"/>
                </a:solidFill>
                <a:latin typeface="DM Sans Bold"/>
                <a:ea typeface="DM Sans Bold"/>
                <a:cs typeface="DM Sans Bold"/>
                <a:sym typeface="DM Sans Bold"/>
              </a:rPr>
              <a:t>Nourelden Mohamed </a:t>
            </a:r>
          </a:p>
          <a:p>
            <a:pPr algn="ctr">
              <a:lnSpc>
                <a:spcPts val="4381"/>
              </a:lnSpc>
            </a:pPr>
            <a:r>
              <a:rPr lang="en-US" b="true" sz="4381" spc="-87">
                <a:solidFill>
                  <a:srgbClr val="000000"/>
                </a:solidFill>
                <a:latin typeface="DM Sans Bold"/>
                <a:ea typeface="DM Sans Bold"/>
                <a:cs typeface="DM Sans Bold"/>
                <a:sym typeface="DM Sans Bold"/>
              </a:rPr>
              <a:t>malak Elshazly</a:t>
            </a:r>
          </a:p>
          <a:p>
            <a:pPr algn="ctr">
              <a:lnSpc>
                <a:spcPts val="4381"/>
              </a:lnSpc>
            </a:pPr>
            <a:r>
              <a:rPr lang="en-US" b="true" sz="4381" spc="-87">
                <a:solidFill>
                  <a:srgbClr val="000000"/>
                </a:solidFill>
                <a:latin typeface="DM Sans Bold"/>
                <a:ea typeface="DM Sans Bold"/>
                <a:cs typeface="DM Sans Bold"/>
                <a:sym typeface="DM Sans Bold"/>
              </a:rPr>
              <a:t>Menna Walid </a:t>
            </a:r>
          </a:p>
          <a:p>
            <a:pPr algn="ctr">
              <a:lnSpc>
                <a:spcPts val="4381"/>
              </a:lnSpc>
            </a:pPr>
            <a:r>
              <a:rPr lang="en-US" b="true" sz="4381" spc="-87">
                <a:solidFill>
                  <a:srgbClr val="000000"/>
                </a:solidFill>
                <a:latin typeface="DM Sans Bold"/>
                <a:ea typeface="DM Sans Bold"/>
                <a:cs typeface="DM Sans Bold"/>
                <a:sym typeface="DM Sans Bold"/>
              </a:rPr>
              <a:t>Salma Maher </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561067" y="3255580"/>
            <a:ext cx="8259083" cy="5762403"/>
          </a:xfrm>
          <a:custGeom>
            <a:avLst/>
            <a:gdLst/>
            <a:ahLst/>
            <a:cxnLst/>
            <a:rect r="r" b="b" t="t" l="l"/>
            <a:pathLst>
              <a:path h="5762403" w="8259083">
                <a:moveTo>
                  <a:pt x="0" y="0"/>
                </a:moveTo>
                <a:lnTo>
                  <a:pt x="8259083" y="0"/>
                </a:lnTo>
                <a:lnTo>
                  <a:pt x="8259083" y="5762403"/>
                </a:lnTo>
                <a:lnTo>
                  <a:pt x="0" y="5762403"/>
                </a:lnTo>
                <a:lnTo>
                  <a:pt x="0" y="0"/>
                </a:lnTo>
                <a:close/>
              </a:path>
            </a:pathLst>
          </a:custGeom>
          <a:blipFill>
            <a:blip r:embed="rId18"/>
            <a:stretch>
              <a:fillRect l="0" t="-34825" r="0" b="-8501"/>
            </a:stretch>
          </a:blipFill>
        </p:spPr>
      </p:sp>
      <p:sp>
        <p:nvSpPr>
          <p:cNvPr name="TextBox 11" id="11"/>
          <p:cNvSpPr txBox="true"/>
          <p:nvPr/>
        </p:nvSpPr>
        <p:spPr>
          <a:xfrm rot="0">
            <a:off x="4175301" y="556810"/>
            <a:ext cx="9937398" cy="1262518"/>
          </a:xfrm>
          <a:prstGeom prst="rect">
            <a:avLst/>
          </a:prstGeom>
        </p:spPr>
        <p:txBody>
          <a:bodyPr anchor="t" rtlCol="false" tIns="0" lIns="0" bIns="0" rIns="0">
            <a:spAutoFit/>
          </a:bodyPr>
          <a:lstStyle/>
          <a:p>
            <a:pPr algn="ctr">
              <a:lnSpc>
                <a:spcPts val="10336"/>
              </a:lnSpc>
            </a:pPr>
            <a:r>
              <a:rPr lang="en-US" sz="7383" b="true">
                <a:solidFill>
                  <a:srgbClr val="000000"/>
                </a:solidFill>
                <a:latin typeface="Canva Sans Bold"/>
                <a:ea typeface="Canva Sans Bold"/>
                <a:cs typeface="Canva Sans Bold"/>
                <a:sym typeface="Canva Sans Bold"/>
              </a:rPr>
              <a:t>Action Plan</a:t>
            </a:r>
          </a:p>
        </p:txBody>
      </p:sp>
      <p:sp>
        <p:nvSpPr>
          <p:cNvPr name="Freeform 12" id="12"/>
          <p:cNvSpPr/>
          <p:nvPr/>
        </p:nvSpPr>
        <p:spPr>
          <a:xfrm flipH="false" flipV="false" rot="0">
            <a:off x="9339411" y="3255580"/>
            <a:ext cx="8323877" cy="5762403"/>
          </a:xfrm>
          <a:custGeom>
            <a:avLst/>
            <a:gdLst/>
            <a:ahLst/>
            <a:cxnLst/>
            <a:rect r="r" b="b" t="t" l="l"/>
            <a:pathLst>
              <a:path h="5762403" w="8323877">
                <a:moveTo>
                  <a:pt x="0" y="0"/>
                </a:moveTo>
                <a:lnTo>
                  <a:pt x="8323877" y="0"/>
                </a:lnTo>
                <a:lnTo>
                  <a:pt x="8323877" y="5762403"/>
                </a:lnTo>
                <a:lnTo>
                  <a:pt x="0" y="5762403"/>
                </a:lnTo>
                <a:lnTo>
                  <a:pt x="0" y="0"/>
                </a:lnTo>
                <a:close/>
              </a:path>
            </a:pathLst>
          </a:custGeom>
          <a:blipFill>
            <a:blip r:embed="rId19"/>
            <a:stretch>
              <a:fillRect l="0" t="-35100" r="-1247" b="-11152"/>
            </a:stretch>
          </a:blipFill>
        </p:spPr>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pic>
        <p:nvPicPr>
          <p:cNvPr name="Picture 10" id="10">
            <a:hlinkClick action="ppaction://media"/>
          </p:cNvPr>
          <p:cNvPicPr>
            <a:picLocks noChangeAspect="true"/>
          </p:cNvPicPr>
          <p:nvPr>
            <a:videoFile r:link="rId19"/>
            <p:extLst>
              <p:ext uri="{DAA4B4D4-6D71-4841-9C94-3DE7FCFB9230}">
                <p14:media xmlns:p14="http://schemas.microsoft.com/office/powerpoint/2010/main" r:embed="rId20"/>
              </p:ext>
            </p:extLst>
          </p:nvPr>
        </p:nvPicPr>
        <p:blipFill>
          <a:blip r:embed="rId18"/>
          <a:srcRect l="0" t="0" r="0" b="0"/>
          <a:stretch>
            <a:fillRect/>
          </a:stretch>
        </p:blipFill>
        <p:spPr>
          <a:xfrm flipH="false" flipV="false" rot="0">
            <a:off x="6141308" y="1723083"/>
            <a:ext cx="6005384" cy="8229600"/>
          </a:xfrm>
          <a:prstGeom prst="rect">
            <a:avLst/>
          </a:prstGeom>
        </p:spPr>
      </p:pic>
      <p:sp>
        <p:nvSpPr>
          <p:cNvPr name="TextBox 11" id="11"/>
          <p:cNvSpPr txBox="true"/>
          <p:nvPr/>
        </p:nvSpPr>
        <p:spPr>
          <a:xfrm rot="0">
            <a:off x="4136549" y="271779"/>
            <a:ext cx="9937398" cy="1262518"/>
          </a:xfrm>
          <a:prstGeom prst="rect">
            <a:avLst/>
          </a:prstGeom>
        </p:spPr>
        <p:txBody>
          <a:bodyPr anchor="t" rtlCol="false" tIns="0" lIns="0" bIns="0" rIns="0">
            <a:spAutoFit/>
          </a:bodyPr>
          <a:lstStyle/>
          <a:p>
            <a:pPr algn="ctr">
              <a:lnSpc>
                <a:spcPts val="10336"/>
              </a:lnSpc>
            </a:pPr>
            <a:r>
              <a:rPr lang="en-US" sz="7383" b="true">
                <a:solidFill>
                  <a:srgbClr val="000000"/>
                </a:solidFill>
                <a:latin typeface="Canva Sans Bold"/>
                <a:ea typeface="Canva Sans Bold"/>
                <a:cs typeface="Canva Sans Bold"/>
                <a:sym typeface="Canva Sans Bold"/>
              </a:rPr>
              <a:t>Action Plan</a:t>
            </a:r>
          </a:p>
        </p:txBody>
      </p:sp>
    </p:spTree>
  </p:cSld>
  <p:clrMapOvr>
    <a:masterClrMapping/>
  </p:clrMapOvr>
  <p:transition spd="fast">
    <p:push dir="l"/>
  </p:transition>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2068275" y="1872026"/>
            <a:ext cx="14151451" cy="4573549"/>
          </a:xfrm>
          <a:custGeom>
            <a:avLst/>
            <a:gdLst/>
            <a:ahLst/>
            <a:cxnLst/>
            <a:rect r="r" b="b" t="t" l="l"/>
            <a:pathLst>
              <a:path h="4573549" w="14151451">
                <a:moveTo>
                  <a:pt x="0" y="0"/>
                </a:moveTo>
                <a:lnTo>
                  <a:pt x="14151450" y="0"/>
                </a:lnTo>
                <a:lnTo>
                  <a:pt x="14151450" y="4573549"/>
                </a:lnTo>
                <a:lnTo>
                  <a:pt x="0" y="4573549"/>
                </a:lnTo>
                <a:lnTo>
                  <a:pt x="0" y="0"/>
                </a:lnTo>
                <a:close/>
              </a:path>
            </a:pathLst>
          </a:custGeom>
          <a:blipFill>
            <a:blip r:embed="rId18"/>
            <a:stretch>
              <a:fillRect l="-6709" t="-53831" r="-21126" b="-93387"/>
            </a:stretch>
          </a:blipFill>
        </p:spPr>
      </p:sp>
      <p:sp>
        <p:nvSpPr>
          <p:cNvPr name="Freeform 11" id="11"/>
          <p:cNvSpPr/>
          <p:nvPr/>
        </p:nvSpPr>
        <p:spPr>
          <a:xfrm flipH="false" flipV="false" rot="0">
            <a:off x="2507790" y="6502725"/>
            <a:ext cx="13272420" cy="3784275"/>
          </a:xfrm>
          <a:custGeom>
            <a:avLst/>
            <a:gdLst/>
            <a:ahLst/>
            <a:cxnLst/>
            <a:rect r="r" b="b" t="t" l="l"/>
            <a:pathLst>
              <a:path h="3784275" w="13272420">
                <a:moveTo>
                  <a:pt x="0" y="0"/>
                </a:moveTo>
                <a:lnTo>
                  <a:pt x="13272420" y="0"/>
                </a:lnTo>
                <a:lnTo>
                  <a:pt x="13272420" y="3784275"/>
                </a:lnTo>
                <a:lnTo>
                  <a:pt x="0" y="3784275"/>
                </a:lnTo>
                <a:lnTo>
                  <a:pt x="0" y="0"/>
                </a:lnTo>
                <a:close/>
              </a:path>
            </a:pathLst>
          </a:custGeom>
          <a:blipFill>
            <a:blip r:embed="rId19"/>
            <a:stretch>
              <a:fillRect l="-8364" t="-92389" r="-33475" b="-118529"/>
            </a:stretch>
          </a:blipFill>
        </p:spPr>
      </p:sp>
      <p:sp>
        <p:nvSpPr>
          <p:cNvPr name="TextBox 12" id="12"/>
          <p:cNvSpPr txBox="true"/>
          <p:nvPr/>
        </p:nvSpPr>
        <p:spPr>
          <a:xfrm rot="0">
            <a:off x="2068275" y="556810"/>
            <a:ext cx="14151451" cy="1262518"/>
          </a:xfrm>
          <a:prstGeom prst="rect">
            <a:avLst/>
          </a:prstGeom>
        </p:spPr>
        <p:txBody>
          <a:bodyPr anchor="t" rtlCol="false" tIns="0" lIns="0" bIns="0" rIns="0">
            <a:spAutoFit/>
          </a:bodyPr>
          <a:lstStyle/>
          <a:p>
            <a:pPr algn="ctr">
              <a:lnSpc>
                <a:spcPts val="10336"/>
              </a:lnSpc>
            </a:pPr>
            <a:r>
              <a:rPr lang="en-US" sz="7383" b="true">
                <a:solidFill>
                  <a:srgbClr val="000000"/>
                </a:solidFill>
                <a:latin typeface="Canva Sans Bold"/>
                <a:ea typeface="Canva Sans Bold"/>
                <a:cs typeface="Canva Sans Bold"/>
                <a:sym typeface="Canva Sans Bold"/>
              </a:rPr>
              <a:t>Ad Content published</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2068275" y="1872026"/>
            <a:ext cx="14151451" cy="4573549"/>
          </a:xfrm>
          <a:custGeom>
            <a:avLst/>
            <a:gdLst/>
            <a:ahLst/>
            <a:cxnLst/>
            <a:rect r="r" b="b" t="t" l="l"/>
            <a:pathLst>
              <a:path h="4573549" w="14151451">
                <a:moveTo>
                  <a:pt x="0" y="0"/>
                </a:moveTo>
                <a:lnTo>
                  <a:pt x="14151450" y="0"/>
                </a:lnTo>
                <a:lnTo>
                  <a:pt x="14151450" y="4573549"/>
                </a:lnTo>
                <a:lnTo>
                  <a:pt x="0" y="4573549"/>
                </a:lnTo>
                <a:lnTo>
                  <a:pt x="0" y="0"/>
                </a:lnTo>
                <a:close/>
              </a:path>
            </a:pathLst>
          </a:custGeom>
          <a:blipFill>
            <a:blip r:embed="rId18"/>
            <a:stretch>
              <a:fillRect l="-32043" t="-57774" r="-4996" b="-107243"/>
            </a:stretch>
          </a:blipFill>
        </p:spPr>
      </p:sp>
      <p:sp>
        <p:nvSpPr>
          <p:cNvPr name="Freeform 11" id="11"/>
          <p:cNvSpPr/>
          <p:nvPr/>
        </p:nvSpPr>
        <p:spPr>
          <a:xfrm flipH="false" flipV="false" rot="0">
            <a:off x="2507790" y="6502725"/>
            <a:ext cx="13272420" cy="3854186"/>
          </a:xfrm>
          <a:custGeom>
            <a:avLst/>
            <a:gdLst/>
            <a:ahLst/>
            <a:cxnLst/>
            <a:rect r="r" b="b" t="t" l="l"/>
            <a:pathLst>
              <a:path h="3854186" w="13272420">
                <a:moveTo>
                  <a:pt x="0" y="0"/>
                </a:moveTo>
                <a:lnTo>
                  <a:pt x="13272420" y="0"/>
                </a:lnTo>
                <a:lnTo>
                  <a:pt x="13272420" y="3854186"/>
                </a:lnTo>
                <a:lnTo>
                  <a:pt x="0" y="3854186"/>
                </a:lnTo>
                <a:lnTo>
                  <a:pt x="0" y="0"/>
                </a:lnTo>
                <a:close/>
              </a:path>
            </a:pathLst>
          </a:custGeom>
          <a:blipFill>
            <a:blip r:embed="rId19"/>
            <a:stretch>
              <a:fillRect l="-6865" t="-90735" r="-33534" b="-111443"/>
            </a:stretch>
          </a:blipFill>
        </p:spPr>
      </p:sp>
      <p:sp>
        <p:nvSpPr>
          <p:cNvPr name="TextBox 12" id="12"/>
          <p:cNvSpPr txBox="true"/>
          <p:nvPr/>
        </p:nvSpPr>
        <p:spPr>
          <a:xfrm rot="0">
            <a:off x="3793228" y="556810"/>
            <a:ext cx="10701544" cy="1262518"/>
          </a:xfrm>
          <a:prstGeom prst="rect">
            <a:avLst/>
          </a:prstGeom>
        </p:spPr>
        <p:txBody>
          <a:bodyPr anchor="t" rtlCol="false" tIns="0" lIns="0" bIns="0" rIns="0">
            <a:spAutoFit/>
          </a:bodyPr>
          <a:lstStyle/>
          <a:p>
            <a:pPr algn="ctr">
              <a:lnSpc>
                <a:spcPts val="10336"/>
              </a:lnSpc>
            </a:pPr>
            <a:r>
              <a:rPr lang="en-US" sz="7383" b="true">
                <a:solidFill>
                  <a:srgbClr val="000000"/>
                </a:solidFill>
                <a:latin typeface="Canva Sans Bold"/>
                <a:ea typeface="Canva Sans Bold"/>
                <a:cs typeface="Canva Sans Bold"/>
                <a:sym typeface="Canva Sans Bold"/>
              </a:rPr>
              <a:t>KPIs controls</a:t>
            </a:r>
          </a:p>
        </p:txBody>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3311752" y="1820230"/>
            <a:ext cx="3032484" cy="6646539"/>
          </a:xfrm>
          <a:custGeom>
            <a:avLst/>
            <a:gdLst/>
            <a:ahLst/>
            <a:cxnLst/>
            <a:rect r="r" b="b" t="t" l="l"/>
            <a:pathLst>
              <a:path h="6646539" w="3032484">
                <a:moveTo>
                  <a:pt x="0" y="0"/>
                </a:moveTo>
                <a:lnTo>
                  <a:pt x="3032483" y="0"/>
                </a:lnTo>
                <a:lnTo>
                  <a:pt x="3032483" y="6646540"/>
                </a:lnTo>
                <a:lnTo>
                  <a:pt x="0" y="6646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455223"/>
            <a:ext cx="5038071" cy="859651"/>
            <a:chOff x="0" y="0"/>
            <a:chExt cx="1048738" cy="178947"/>
          </a:xfrm>
        </p:grpSpPr>
        <p:sp>
          <p:nvSpPr>
            <p:cNvPr name="Freeform 4" id="4"/>
            <p:cNvSpPr/>
            <p:nvPr/>
          </p:nvSpPr>
          <p:spPr>
            <a:xfrm flipH="false" flipV="false" rot="0">
              <a:off x="0" y="0"/>
              <a:ext cx="1048738" cy="178947"/>
            </a:xfrm>
            <a:custGeom>
              <a:avLst/>
              <a:gdLst/>
              <a:ahLst/>
              <a:cxnLst/>
              <a:rect r="r" b="b" t="t" l="l"/>
              <a:pathLst>
                <a:path h="178947" w="1048738">
                  <a:moveTo>
                    <a:pt x="52247" y="0"/>
                  </a:moveTo>
                  <a:lnTo>
                    <a:pt x="996490" y="0"/>
                  </a:lnTo>
                  <a:cubicBezTo>
                    <a:pt x="1010347" y="0"/>
                    <a:pt x="1023636" y="5505"/>
                    <a:pt x="1033435" y="15303"/>
                  </a:cubicBezTo>
                  <a:cubicBezTo>
                    <a:pt x="1043233" y="25101"/>
                    <a:pt x="1048738" y="38390"/>
                    <a:pt x="1048738" y="52247"/>
                  </a:cubicBezTo>
                  <a:lnTo>
                    <a:pt x="1048738" y="126700"/>
                  </a:lnTo>
                  <a:cubicBezTo>
                    <a:pt x="1048738" y="155555"/>
                    <a:pt x="1025346" y="178947"/>
                    <a:pt x="996490" y="178947"/>
                  </a:cubicBezTo>
                  <a:lnTo>
                    <a:pt x="52247" y="178947"/>
                  </a:lnTo>
                  <a:cubicBezTo>
                    <a:pt x="38390" y="178947"/>
                    <a:pt x="25101" y="173442"/>
                    <a:pt x="15303" y="163644"/>
                  </a:cubicBezTo>
                  <a:cubicBezTo>
                    <a:pt x="5505" y="153846"/>
                    <a:pt x="0" y="140557"/>
                    <a:pt x="0" y="126700"/>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21704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1. Expand customization options.</a:t>
              </a:r>
            </a:p>
          </p:txBody>
        </p:sp>
      </p:grpSp>
      <p:sp>
        <p:nvSpPr>
          <p:cNvPr name="Freeform 6" id="6"/>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3" id="13"/>
          <p:cNvSpPr txBox="true"/>
          <p:nvPr/>
        </p:nvSpPr>
        <p:spPr>
          <a:xfrm rot="0">
            <a:off x="2456919" y="137604"/>
            <a:ext cx="13374161" cy="1341072"/>
          </a:xfrm>
          <a:prstGeom prst="rect">
            <a:avLst/>
          </a:prstGeom>
        </p:spPr>
        <p:txBody>
          <a:bodyPr anchor="t" rtlCol="false" tIns="0" lIns="0" bIns="0" rIns="0">
            <a:spAutoFit/>
          </a:bodyPr>
          <a:lstStyle/>
          <a:p>
            <a:pPr algn="ctr">
              <a:lnSpc>
                <a:spcPts val="10974"/>
              </a:lnSpc>
            </a:pPr>
            <a:r>
              <a:rPr lang="en-US" sz="7838" b="true">
                <a:solidFill>
                  <a:srgbClr val="000000"/>
                </a:solidFill>
                <a:latin typeface="Canva Sans Bold"/>
                <a:ea typeface="Canva Sans Bold"/>
                <a:cs typeface="Canva Sans Bold"/>
                <a:sym typeface="Canva Sans Bold"/>
              </a:rPr>
              <a:t>Recommendations</a:t>
            </a:r>
          </a:p>
        </p:txBody>
      </p:sp>
      <p:grpSp>
        <p:nvGrpSpPr>
          <p:cNvPr name="Group 14" id="14"/>
          <p:cNvGrpSpPr/>
          <p:nvPr/>
        </p:nvGrpSpPr>
        <p:grpSpPr>
          <a:xfrm rot="0">
            <a:off x="1028700" y="3759917"/>
            <a:ext cx="5038071" cy="859651"/>
            <a:chOff x="0" y="0"/>
            <a:chExt cx="1048738" cy="178947"/>
          </a:xfrm>
        </p:grpSpPr>
        <p:sp>
          <p:nvSpPr>
            <p:cNvPr name="Freeform 15" id="15"/>
            <p:cNvSpPr/>
            <p:nvPr/>
          </p:nvSpPr>
          <p:spPr>
            <a:xfrm flipH="false" flipV="false" rot="0">
              <a:off x="0" y="0"/>
              <a:ext cx="1048738" cy="178947"/>
            </a:xfrm>
            <a:custGeom>
              <a:avLst/>
              <a:gdLst/>
              <a:ahLst/>
              <a:cxnLst/>
              <a:rect r="r" b="b" t="t" l="l"/>
              <a:pathLst>
                <a:path h="178947" w="1048738">
                  <a:moveTo>
                    <a:pt x="52247" y="0"/>
                  </a:moveTo>
                  <a:lnTo>
                    <a:pt x="996490" y="0"/>
                  </a:lnTo>
                  <a:cubicBezTo>
                    <a:pt x="1010347" y="0"/>
                    <a:pt x="1023636" y="5505"/>
                    <a:pt x="1033435" y="15303"/>
                  </a:cubicBezTo>
                  <a:cubicBezTo>
                    <a:pt x="1043233" y="25101"/>
                    <a:pt x="1048738" y="38390"/>
                    <a:pt x="1048738" y="52247"/>
                  </a:cubicBezTo>
                  <a:lnTo>
                    <a:pt x="1048738" y="126700"/>
                  </a:lnTo>
                  <a:cubicBezTo>
                    <a:pt x="1048738" y="155555"/>
                    <a:pt x="1025346" y="178947"/>
                    <a:pt x="996490" y="178947"/>
                  </a:cubicBezTo>
                  <a:lnTo>
                    <a:pt x="52247" y="178947"/>
                  </a:lnTo>
                  <a:cubicBezTo>
                    <a:pt x="38390" y="178947"/>
                    <a:pt x="25101" y="173442"/>
                    <a:pt x="15303" y="163644"/>
                  </a:cubicBezTo>
                  <a:cubicBezTo>
                    <a:pt x="5505" y="153846"/>
                    <a:pt x="0" y="140557"/>
                    <a:pt x="0" y="126700"/>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6" id="16"/>
            <p:cNvSpPr txBox="true"/>
            <p:nvPr/>
          </p:nvSpPr>
          <p:spPr>
            <a:xfrm>
              <a:off x="0" y="-38100"/>
              <a:ext cx="1048738" cy="21704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3. Offer bundle discounts.</a:t>
              </a:r>
            </a:p>
          </p:txBody>
        </p:sp>
      </p:grpSp>
      <p:grpSp>
        <p:nvGrpSpPr>
          <p:cNvPr name="Group 17" id="17"/>
          <p:cNvGrpSpPr/>
          <p:nvPr/>
        </p:nvGrpSpPr>
        <p:grpSpPr>
          <a:xfrm rot="0">
            <a:off x="1028700" y="5064611"/>
            <a:ext cx="5038071" cy="921763"/>
            <a:chOff x="0" y="0"/>
            <a:chExt cx="1048738" cy="191877"/>
          </a:xfrm>
        </p:grpSpPr>
        <p:sp>
          <p:nvSpPr>
            <p:cNvPr name="Freeform 18" id="18"/>
            <p:cNvSpPr/>
            <p:nvPr/>
          </p:nvSpPr>
          <p:spPr>
            <a:xfrm flipH="false" flipV="false" rot="0">
              <a:off x="0" y="0"/>
              <a:ext cx="1048738" cy="191877"/>
            </a:xfrm>
            <a:custGeom>
              <a:avLst/>
              <a:gdLst/>
              <a:ahLst/>
              <a:cxnLst/>
              <a:rect r="r" b="b" t="t" l="l"/>
              <a:pathLst>
                <a:path h="191877" w="1048738">
                  <a:moveTo>
                    <a:pt x="52247" y="0"/>
                  </a:moveTo>
                  <a:lnTo>
                    <a:pt x="996490" y="0"/>
                  </a:lnTo>
                  <a:cubicBezTo>
                    <a:pt x="1010347" y="0"/>
                    <a:pt x="1023636" y="5505"/>
                    <a:pt x="1033435" y="15303"/>
                  </a:cubicBezTo>
                  <a:cubicBezTo>
                    <a:pt x="1043233" y="25101"/>
                    <a:pt x="1048738" y="38390"/>
                    <a:pt x="1048738" y="52247"/>
                  </a:cubicBezTo>
                  <a:lnTo>
                    <a:pt x="1048738" y="139629"/>
                  </a:lnTo>
                  <a:cubicBezTo>
                    <a:pt x="1048738" y="168485"/>
                    <a:pt x="1025346" y="191877"/>
                    <a:pt x="996490" y="191877"/>
                  </a:cubicBezTo>
                  <a:lnTo>
                    <a:pt x="52247" y="191877"/>
                  </a:lnTo>
                  <a:cubicBezTo>
                    <a:pt x="38390" y="191877"/>
                    <a:pt x="25101" y="186372"/>
                    <a:pt x="15303" y="176574"/>
                  </a:cubicBezTo>
                  <a:cubicBezTo>
                    <a:pt x="5505" y="166775"/>
                    <a:pt x="0" y="153486"/>
                    <a:pt x="0" y="13962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9" id="19"/>
            <p:cNvSpPr txBox="true"/>
            <p:nvPr/>
          </p:nvSpPr>
          <p:spPr>
            <a:xfrm>
              <a:off x="0" y="-38100"/>
              <a:ext cx="1048738" cy="22997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5. Collaborate with student influencers.</a:t>
              </a:r>
            </a:p>
          </p:txBody>
        </p:sp>
      </p:grpSp>
      <p:grpSp>
        <p:nvGrpSpPr>
          <p:cNvPr name="Group 20" id="20"/>
          <p:cNvGrpSpPr/>
          <p:nvPr/>
        </p:nvGrpSpPr>
        <p:grpSpPr>
          <a:xfrm rot="0">
            <a:off x="1028700" y="6369305"/>
            <a:ext cx="5038071" cy="859651"/>
            <a:chOff x="0" y="0"/>
            <a:chExt cx="1048738" cy="178947"/>
          </a:xfrm>
        </p:grpSpPr>
        <p:sp>
          <p:nvSpPr>
            <p:cNvPr name="Freeform 21" id="21"/>
            <p:cNvSpPr/>
            <p:nvPr/>
          </p:nvSpPr>
          <p:spPr>
            <a:xfrm flipH="false" flipV="false" rot="0">
              <a:off x="0" y="0"/>
              <a:ext cx="1048738" cy="178947"/>
            </a:xfrm>
            <a:custGeom>
              <a:avLst/>
              <a:gdLst/>
              <a:ahLst/>
              <a:cxnLst/>
              <a:rect r="r" b="b" t="t" l="l"/>
              <a:pathLst>
                <a:path h="178947" w="1048738">
                  <a:moveTo>
                    <a:pt x="52247" y="0"/>
                  </a:moveTo>
                  <a:lnTo>
                    <a:pt x="996490" y="0"/>
                  </a:lnTo>
                  <a:cubicBezTo>
                    <a:pt x="1010347" y="0"/>
                    <a:pt x="1023636" y="5505"/>
                    <a:pt x="1033435" y="15303"/>
                  </a:cubicBezTo>
                  <a:cubicBezTo>
                    <a:pt x="1043233" y="25101"/>
                    <a:pt x="1048738" y="38390"/>
                    <a:pt x="1048738" y="52247"/>
                  </a:cubicBezTo>
                  <a:lnTo>
                    <a:pt x="1048738" y="126700"/>
                  </a:lnTo>
                  <a:cubicBezTo>
                    <a:pt x="1048738" y="155555"/>
                    <a:pt x="1025346" y="178947"/>
                    <a:pt x="996490" y="178947"/>
                  </a:cubicBezTo>
                  <a:lnTo>
                    <a:pt x="52247" y="178947"/>
                  </a:lnTo>
                  <a:cubicBezTo>
                    <a:pt x="38390" y="178947"/>
                    <a:pt x="25101" y="173442"/>
                    <a:pt x="15303" y="163644"/>
                  </a:cubicBezTo>
                  <a:cubicBezTo>
                    <a:pt x="5505" y="153846"/>
                    <a:pt x="0" y="140557"/>
                    <a:pt x="0" y="126700"/>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22" id="22"/>
            <p:cNvSpPr txBox="true"/>
            <p:nvPr/>
          </p:nvSpPr>
          <p:spPr>
            <a:xfrm>
              <a:off x="0" y="-38100"/>
              <a:ext cx="1048738" cy="21704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7. Improve delivery process.</a:t>
              </a:r>
            </a:p>
          </p:txBody>
        </p:sp>
      </p:grpSp>
      <p:grpSp>
        <p:nvGrpSpPr>
          <p:cNvPr name="Group 23" id="23"/>
          <p:cNvGrpSpPr/>
          <p:nvPr/>
        </p:nvGrpSpPr>
        <p:grpSpPr>
          <a:xfrm rot="0">
            <a:off x="1028700" y="7673999"/>
            <a:ext cx="5038071" cy="859651"/>
            <a:chOff x="0" y="0"/>
            <a:chExt cx="1048738" cy="178947"/>
          </a:xfrm>
        </p:grpSpPr>
        <p:sp>
          <p:nvSpPr>
            <p:cNvPr name="Freeform 24" id="24"/>
            <p:cNvSpPr/>
            <p:nvPr/>
          </p:nvSpPr>
          <p:spPr>
            <a:xfrm flipH="false" flipV="false" rot="0">
              <a:off x="0" y="0"/>
              <a:ext cx="1048738" cy="178947"/>
            </a:xfrm>
            <a:custGeom>
              <a:avLst/>
              <a:gdLst/>
              <a:ahLst/>
              <a:cxnLst/>
              <a:rect r="r" b="b" t="t" l="l"/>
              <a:pathLst>
                <a:path h="178947" w="1048738">
                  <a:moveTo>
                    <a:pt x="52247" y="0"/>
                  </a:moveTo>
                  <a:lnTo>
                    <a:pt x="996490" y="0"/>
                  </a:lnTo>
                  <a:cubicBezTo>
                    <a:pt x="1010347" y="0"/>
                    <a:pt x="1023636" y="5505"/>
                    <a:pt x="1033435" y="15303"/>
                  </a:cubicBezTo>
                  <a:cubicBezTo>
                    <a:pt x="1043233" y="25101"/>
                    <a:pt x="1048738" y="38390"/>
                    <a:pt x="1048738" y="52247"/>
                  </a:cubicBezTo>
                  <a:lnTo>
                    <a:pt x="1048738" y="126700"/>
                  </a:lnTo>
                  <a:cubicBezTo>
                    <a:pt x="1048738" y="155555"/>
                    <a:pt x="1025346" y="178947"/>
                    <a:pt x="996490" y="178947"/>
                  </a:cubicBezTo>
                  <a:lnTo>
                    <a:pt x="52247" y="178947"/>
                  </a:lnTo>
                  <a:cubicBezTo>
                    <a:pt x="38390" y="178947"/>
                    <a:pt x="25101" y="173442"/>
                    <a:pt x="15303" y="163644"/>
                  </a:cubicBezTo>
                  <a:cubicBezTo>
                    <a:pt x="5505" y="153846"/>
                    <a:pt x="0" y="140557"/>
                    <a:pt x="0" y="126700"/>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25" id="25"/>
            <p:cNvSpPr txBox="true"/>
            <p:nvPr/>
          </p:nvSpPr>
          <p:spPr>
            <a:xfrm>
              <a:off x="0" y="-38100"/>
              <a:ext cx="1048738" cy="21704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9. Optimize content strategy.</a:t>
              </a:r>
            </a:p>
          </p:txBody>
        </p:sp>
      </p:grpSp>
      <p:grpSp>
        <p:nvGrpSpPr>
          <p:cNvPr name="Group 26" id="26"/>
          <p:cNvGrpSpPr/>
          <p:nvPr/>
        </p:nvGrpSpPr>
        <p:grpSpPr>
          <a:xfrm rot="0">
            <a:off x="7083072" y="2455223"/>
            <a:ext cx="5038071" cy="859651"/>
            <a:chOff x="0" y="0"/>
            <a:chExt cx="1048738" cy="178947"/>
          </a:xfrm>
        </p:grpSpPr>
        <p:sp>
          <p:nvSpPr>
            <p:cNvPr name="Freeform 27" id="27"/>
            <p:cNvSpPr/>
            <p:nvPr/>
          </p:nvSpPr>
          <p:spPr>
            <a:xfrm flipH="false" flipV="false" rot="0">
              <a:off x="0" y="0"/>
              <a:ext cx="1048738" cy="178947"/>
            </a:xfrm>
            <a:custGeom>
              <a:avLst/>
              <a:gdLst/>
              <a:ahLst/>
              <a:cxnLst/>
              <a:rect r="r" b="b" t="t" l="l"/>
              <a:pathLst>
                <a:path h="178947" w="1048738">
                  <a:moveTo>
                    <a:pt x="52247" y="0"/>
                  </a:moveTo>
                  <a:lnTo>
                    <a:pt x="996490" y="0"/>
                  </a:lnTo>
                  <a:cubicBezTo>
                    <a:pt x="1010347" y="0"/>
                    <a:pt x="1023636" y="5505"/>
                    <a:pt x="1033435" y="15303"/>
                  </a:cubicBezTo>
                  <a:cubicBezTo>
                    <a:pt x="1043233" y="25101"/>
                    <a:pt x="1048738" y="38390"/>
                    <a:pt x="1048738" y="52247"/>
                  </a:cubicBezTo>
                  <a:lnTo>
                    <a:pt x="1048738" y="126700"/>
                  </a:lnTo>
                  <a:cubicBezTo>
                    <a:pt x="1048738" y="155555"/>
                    <a:pt x="1025346" y="178947"/>
                    <a:pt x="996490" y="178947"/>
                  </a:cubicBezTo>
                  <a:lnTo>
                    <a:pt x="52247" y="178947"/>
                  </a:lnTo>
                  <a:cubicBezTo>
                    <a:pt x="38390" y="178947"/>
                    <a:pt x="25101" y="173442"/>
                    <a:pt x="15303" y="163644"/>
                  </a:cubicBezTo>
                  <a:cubicBezTo>
                    <a:pt x="5505" y="153846"/>
                    <a:pt x="0" y="140557"/>
                    <a:pt x="0" y="126700"/>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28" id="28"/>
            <p:cNvSpPr txBox="true"/>
            <p:nvPr/>
          </p:nvSpPr>
          <p:spPr>
            <a:xfrm>
              <a:off x="0" y="-38100"/>
              <a:ext cx="1048738" cy="21704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2. Launch limited edition collections.</a:t>
              </a:r>
            </a:p>
          </p:txBody>
        </p:sp>
      </p:grpSp>
      <p:grpSp>
        <p:nvGrpSpPr>
          <p:cNvPr name="Group 29" id="29"/>
          <p:cNvGrpSpPr/>
          <p:nvPr/>
        </p:nvGrpSpPr>
        <p:grpSpPr>
          <a:xfrm rot="0">
            <a:off x="7083072" y="3759917"/>
            <a:ext cx="5038071" cy="921763"/>
            <a:chOff x="0" y="0"/>
            <a:chExt cx="1048738" cy="191877"/>
          </a:xfrm>
        </p:grpSpPr>
        <p:sp>
          <p:nvSpPr>
            <p:cNvPr name="Freeform 30" id="30"/>
            <p:cNvSpPr/>
            <p:nvPr/>
          </p:nvSpPr>
          <p:spPr>
            <a:xfrm flipH="false" flipV="false" rot="0">
              <a:off x="0" y="0"/>
              <a:ext cx="1048738" cy="191877"/>
            </a:xfrm>
            <a:custGeom>
              <a:avLst/>
              <a:gdLst/>
              <a:ahLst/>
              <a:cxnLst/>
              <a:rect r="r" b="b" t="t" l="l"/>
              <a:pathLst>
                <a:path h="191877" w="1048738">
                  <a:moveTo>
                    <a:pt x="52247" y="0"/>
                  </a:moveTo>
                  <a:lnTo>
                    <a:pt x="996490" y="0"/>
                  </a:lnTo>
                  <a:cubicBezTo>
                    <a:pt x="1010347" y="0"/>
                    <a:pt x="1023636" y="5505"/>
                    <a:pt x="1033435" y="15303"/>
                  </a:cubicBezTo>
                  <a:cubicBezTo>
                    <a:pt x="1043233" y="25101"/>
                    <a:pt x="1048738" y="38390"/>
                    <a:pt x="1048738" y="52247"/>
                  </a:cubicBezTo>
                  <a:lnTo>
                    <a:pt x="1048738" y="139629"/>
                  </a:lnTo>
                  <a:cubicBezTo>
                    <a:pt x="1048738" y="168485"/>
                    <a:pt x="1025346" y="191877"/>
                    <a:pt x="996490" y="191877"/>
                  </a:cubicBezTo>
                  <a:lnTo>
                    <a:pt x="52247" y="191877"/>
                  </a:lnTo>
                  <a:cubicBezTo>
                    <a:pt x="38390" y="191877"/>
                    <a:pt x="25101" y="186372"/>
                    <a:pt x="15303" y="176574"/>
                  </a:cubicBezTo>
                  <a:cubicBezTo>
                    <a:pt x="5505" y="166775"/>
                    <a:pt x="0" y="153486"/>
                    <a:pt x="0" y="13962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31" id="31"/>
            <p:cNvSpPr txBox="true"/>
            <p:nvPr/>
          </p:nvSpPr>
          <p:spPr>
            <a:xfrm>
              <a:off x="0" y="-38100"/>
              <a:ext cx="1048738" cy="22997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4. Enhance customer reviews &amp; testimonials.</a:t>
              </a:r>
            </a:p>
          </p:txBody>
        </p:sp>
      </p:grpSp>
      <p:grpSp>
        <p:nvGrpSpPr>
          <p:cNvPr name="Group 32" id="32"/>
          <p:cNvGrpSpPr/>
          <p:nvPr/>
        </p:nvGrpSpPr>
        <p:grpSpPr>
          <a:xfrm rot="0">
            <a:off x="7083072" y="5064611"/>
            <a:ext cx="5038071" cy="859651"/>
            <a:chOff x="0" y="0"/>
            <a:chExt cx="1048738" cy="178947"/>
          </a:xfrm>
        </p:grpSpPr>
        <p:sp>
          <p:nvSpPr>
            <p:cNvPr name="Freeform 33" id="33"/>
            <p:cNvSpPr/>
            <p:nvPr/>
          </p:nvSpPr>
          <p:spPr>
            <a:xfrm flipH="false" flipV="false" rot="0">
              <a:off x="0" y="0"/>
              <a:ext cx="1048738" cy="178947"/>
            </a:xfrm>
            <a:custGeom>
              <a:avLst/>
              <a:gdLst/>
              <a:ahLst/>
              <a:cxnLst/>
              <a:rect r="r" b="b" t="t" l="l"/>
              <a:pathLst>
                <a:path h="178947" w="1048738">
                  <a:moveTo>
                    <a:pt x="52247" y="0"/>
                  </a:moveTo>
                  <a:lnTo>
                    <a:pt x="996490" y="0"/>
                  </a:lnTo>
                  <a:cubicBezTo>
                    <a:pt x="1010347" y="0"/>
                    <a:pt x="1023636" y="5505"/>
                    <a:pt x="1033435" y="15303"/>
                  </a:cubicBezTo>
                  <a:cubicBezTo>
                    <a:pt x="1043233" y="25101"/>
                    <a:pt x="1048738" y="38390"/>
                    <a:pt x="1048738" y="52247"/>
                  </a:cubicBezTo>
                  <a:lnTo>
                    <a:pt x="1048738" y="126700"/>
                  </a:lnTo>
                  <a:cubicBezTo>
                    <a:pt x="1048738" y="155555"/>
                    <a:pt x="1025346" y="178947"/>
                    <a:pt x="996490" y="178947"/>
                  </a:cubicBezTo>
                  <a:lnTo>
                    <a:pt x="52247" y="178947"/>
                  </a:lnTo>
                  <a:cubicBezTo>
                    <a:pt x="38390" y="178947"/>
                    <a:pt x="25101" y="173442"/>
                    <a:pt x="15303" y="163644"/>
                  </a:cubicBezTo>
                  <a:cubicBezTo>
                    <a:pt x="5505" y="153846"/>
                    <a:pt x="0" y="140557"/>
                    <a:pt x="0" y="126700"/>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34" id="34"/>
            <p:cNvSpPr txBox="true"/>
            <p:nvPr/>
          </p:nvSpPr>
          <p:spPr>
            <a:xfrm>
              <a:off x="0" y="-38100"/>
              <a:ext cx="1048738" cy="21704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6. Participate in university events.</a:t>
              </a:r>
            </a:p>
          </p:txBody>
        </p:sp>
      </p:grpSp>
      <p:grpSp>
        <p:nvGrpSpPr>
          <p:cNvPr name="Group 35" id="35"/>
          <p:cNvGrpSpPr/>
          <p:nvPr/>
        </p:nvGrpSpPr>
        <p:grpSpPr>
          <a:xfrm rot="0">
            <a:off x="7083072" y="6369305"/>
            <a:ext cx="5038071" cy="859651"/>
            <a:chOff x="0" y="0"/>
            <a:chExt cx="1048738" cy="178947"/>
          </a:xfrm>
        </p:grpSpPr>
        <p:sp>
          <p:nvSpPr>
            <p:cNvPr name="Freeform 36" id="36"/>
            <p:cNvSpPr/>
            <p:nvPr/>
          </p:nvSpPr>
          <p:spPr>
            <a:xfrm flipH="false" flipV="false" rot="0">
              <a:off x="0" y="0"/>
              <a:ext cx="1048738" cy="178947"/>
            </a:xfrm>
            <a:custGeom>
              <a:avLst/>
              <a:gdLst/>
              <a:ahLst/>
              <a:cxnLst/>
              <a:rect r="r" b="b" t="t" l="l"/>
              <a:pathLst>
                <a:path h="178947" w="1048738">
                  <a:moveTo>
                    <a:pt x="52247" y="0"/>
                  </a:moveTo>
                  <a:lnTo>
                    <a:pt x="996490" y="0"/>
                  </a:lnTo>
                  <a:cubicBezTo>
                    <a:pt x="1010347" y="0"/>
                    <a:pt x="1023636" y="5505"/>
                    <a:pt x="1033435" y="15303"/>
                  </a:cubicBezTo>
                  <a:cubicBezTo>
                    <a:pt x="1043233" y="25101"/>
                    <a:pt x="1048738" y="38390"/>
                    <a:pt x="1048738" y="52247"/>
                  </a:cubicBezTo>
                  <a:lnTo>
                    <a:pt x="1048738" y="126700"/>
                  </a:lnTo>
                  <a:cubicBezTo>
                    <a:pt x="1048738" y="155555"/>
                    <a:pt x="1025346" y="178947"/>
                    <a:pt x="996490" y="178947"/>
                  </a:cubicBezTo>
                  <a:lnTo>
                    <a:pt x="52247" y="178947"/>
                  </a:lnTo>
                  <a:cubicBezTo>
                    <a:pt x="38390" y="178947"/>
                    <a:pt x="25101" y="173442"/>
                    <a:pt x="15303" y="163644"/>
                  </a:cubicBezTo>
                  <a:cubicBezTo>
                    <a:pt x="5505" y="153846"/>
                    <a:pt x="0" y="140557"/>
                    <a:pt x="0" y="126700"/>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37" id="37"/>
            <p:cNvSpPr txBox="true"/>
            <p:nvPr/>
          </p:nvSpPr>
          <p:spPr>
            <a:xfrm>
              <a:off x="0" y="-38100"/>
              <a:ext cx="1048738" cy="21704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8. Introduce a loyalty program</a:t>
              </a:r>
              <a:r>
                <a:rPr lang="en-US" sz="2100">
                  <a:solidFill>
                    <a:srgbClr val="000000"/>
                  </a:solidFill>
                  <a:latin typeface="Open Sans Light"/>
                  <a:ea typeface="Open Sans Light"/>
                  <a:cs typeface="Open Sans Light"/>
                  <a:sym typeface="Open Sans Light"/>
                </a:rPr>
                <a:t>.</a:t>
              </a:r>
            </a:p>
          </p:txBody>
        </p:sp>
      </p:grpSp>
      <p:grpSp>
        <p:nvGrpSpPr>
          <p:cNvPr name="Group 38" id="38"/>
          <p:cNvGrpSpPr/>
          <p:nvPr/>
        </p:nvGrpSpPr>
        <p:grpSpPr>
          <a:xfrm rot="0">
            <a:off x="7083072" y="7673999"/>
            <a:ext cx="5038071" cy="859651"/>
            <a:chOff x="0" y="0"/>
            <a:chExt cx="1048738" cy="178947"/>
          </a:xfrm>
        </p:grpSpPr>
        <p:sp>
          <p:nvSpPr>
            <p:cNvPr name="Freeform 39" id="39"/>
            <p:cNvSpPr/>
            <p:nvPr/>
          </p:nvSpPr>
          <p:spPr>
            <a:xfrm flipH="false" flipV="false" rot="0">
              <a:off x="0" y="0"/>
              <a:ext cx="1048738" cy="178947"/>
            </a:xfrm>
            <a:custGeom>
              <a:avLst/>
              <a:gdLst/>
              <a:ahLst/>
              <a:cxnLst/>
              <a:rect r="r" b="b" t="t" l="l"/>
              <a:pathLst>
                <a:path h="178947" w="1048738">
                  <a:moveTo>
                    <a:pt x="52247" y="0"/>
                  </a:moveTo>
                  <a:lnTo>
                    <a:pt x="996490" y="0"/>
                  </a:lnTo>
                  <a:cubicBezTo>
                    <a:pt x="1010347" y="0"/>
                    <a:pt x="1023636" y="5505"/>
                    <a:pt x="1033435" y="15303"/>
                  </a:cubicBezTo>
                  <a:cubicBezTo>
                    <a:pt x="1043233" y="25101"/>
                    <a:pt x="1048738" y="38390"/>
                    <a:pt x="1048738" y="52247"/>
                  </a:cubicBezTo>
                  <a:lnTo>
                    <a:pt x="1048738" y="126700"/>
                  </a:lnTo>
                  <a:cubicBezTo>
                    <a:pt x="1048738" y="155555"/>
                    <a:pt x="1025346" y="178947"/>
                    <a:pt x="996490" y="178947"/>
                  </a:cubicBezTo>
                  <a:lnTo>
                    <a:pt x="52247" y="178947"/>
                  </a:lnTo>
                  <a:cubicBezTo>
                    <a:pt x="38390" y="178947"/>
                    <a:pt x="25101" y="173442"/>
                    <a:pt x="15303" y="163644"/>
                  </a:cubicBezTo>
                  <a:cubicBezTo>
                    <a:pt x="5505" y="153846"/>
                    <a:pt x="0" y="140557"/>
                    <a:pt x="0" y="126700"/>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40" id="40"/>
            <p:cNvSpPr txBox="true"/>
            <p:nvPr/>
          </p:nvSpPr>
          <p:spPr>
            <a:xfrm>
              <a:off x="0" y="-38100"/>
              <a:ext cx="1048738" cy="217047"/>
            </a:xfrm>
            <a:prstGeom prst="rect">
              <a:avLst/>
            </a:prstGeom>
          </p:spPr>
          <p:txBody>
            <a:bodyPr anchor="ctr" rtlCol="false" tIns="50800" lIns="50800" bIns="50800" rIns="50800"/>
            <a:lstStyle/>
            <a:p>
              <a:pPr algn="ctr">
                <a:lnSpc>
                  <a:spcPts val="2940"/>
                </a:lnSpc>
              </a:pPr>
              <a:r>
                <a:rPr lang="en-US" b="true" sz="2100">
                  <a:solidFill>
                    <a:srgbClr val="000000"/>
                  </a:solidFill>
                  <a:latin typeface="Open Sans Bold"/>
                  <a:ea typeface="Open Sans Bold"/>
                  <a:cs typeface="Open Sans Bold"/>
                  <a:sym typeface="Open Sans Bold"/>
                </a:rPr>
                <a:t>10. Expand to other platforms</a:t>
              </a:r>
            </a:p>
          </p:txBody>
        </p:sp>
      </p:gr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5" id="15"/>
          <p:cNvSpPr/>
          <p:nvPr/>
        </p:nvSpPr>
        <p:spPr>
          <a:xfrm flipH="false" flipV="false" rot="0">
            <a:off x="6443444" y="5240144"/>
            <a:ext cx="5003128" cy="5109277"/>
          </a:xfrm>
          <a:custGeom>
            <a:avLst/>
            <a:gdLst/>
            <a:ahLst/>
            <a:cxnLst/>
            <a:rect r="r" b="b" t="t" l="l"/>
            <a:pathLst>
              <a:path h="5109277" w="5003128">
                <a:moveTo>
                  <a:pt x="0" y="0"/>
                </a:moveTo>
                <a:lnTo>
                  <a:pt x="5003128" y="0"/>
                </a:lnTo>
                <a:lnTo>
                  <a:pt x="5003128" y="5109277"/>
                </a:lnTo>
                <a:lnTo>
                  <a:pt x="0" y="5109277"/>
                </a:lnTo>
                <a:lnTo>
                  <a:pt x="0" y="0"/>
                </a:lnTo>
                <a:close/>
              </a:path>
            </a:pathLst>
          </a:custGeom>
          <a:blipFill>
            <a:blip r:embed="rId28"/>
            <a:stretch>
              <a:fillRect l="0" t="0" r="0" b="0"/>
            </a:stretch>
          </a:blipFill>
        </p:spPr>
      </p:sp>
      <p:sp>
        <p:nvSpPr>
          <p:cNvPr name="TextBox 16" id="16"/>
          <p:cNvSpPr txBox="true"/>
          <p:nvPr/>
        </p:nvSpPr>
        <p:spPr>
          <a:xfrm rot="0">
            <a:off x="3635340" y="1668652"/>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182135" y="2707668"/>
            <a:ext cx="6221873" cy="6356958"/>
          </a:xfrm>
          <a:custGeom>
            <a:avLst/>
            <a:gdLst/>
            <a:ahLst/>
            <a:cxnLst/>
            <a:rect r="r" b="b" t="t" l="l"/>
            <a:pathLst>
              <a:path h="6356958" w="6221873">
                <a:moveTo>
                  <a:pt x="0" y="0"/>
                </a:moveTo>
                <a:lnTo>
                  <a:pt x="6221873" y="0"/>
                </a:lnTo>
                <a:lnTo>
                  <a:pt x="6221873" y="6356958"/>
                </a:lnTo>
                <a:lnTo>
                  <a:pt x="0" y="6356958"/>
                </a:lnTo>
                <a:lnTo>
                  <a:pt x="0" y="0"/>
                </a:lnTo>
                <a:close/>
              </a:path>
            </a:pathLst>
          </a:custGeom>
          <a:blipFill>
            <a:blip r:embed="rId12"/>
            <a:stretch>
              <a:fillRect l="0" t="0" r="0" b="0"/>
            </a:stretch>
          </a:blipFill>
        </p:spPr>
      </p:sp>
      <p:sp>
        <p:nvSpPr>
          <p:cNvPr name="TextBox 8" id="8"/>
          <p:cNvSpPr txBox="true"/>
          <p:nvPr/>
        </p:nvSpPr>
        <p:spPr>
          <a:xfrm rot="0">
            <a:off x="1434359" y="2186462"/>
            <a:ext cx="784875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about us</a:t>
            </a:r>
          </a:p>
        </p:txBody>
      </p:sp>
      <p:sp>
        <p:nvSpPr>
          <p:cNvPr name="TextBox 9" id="9"/>
          <p:cNvSpPr txBox="true"/>
          <p:nvPr/>
        </p:nvSpPr>
        <p:spPr>
          <a:xfrm rot="0">
            <a:off x="1436429" y="3480196"/>
            <a:ext cx="7707571" cy="4246245"/>
          </a:xfrm>
          <a:prstGeom prst="rect">
            <a:avLst/>
          </a:prstGeom>
        </p:spPr>
        <p:txBody>
          <a:bodyPr anchor="t" rtlCol="false" tIns="0" lIns="0" bIns="0" rIns="0">
            <a:spAutoFit/>
          </a:bodyPr>
          <a:lstStyle/>
          <a:p>
            <a:pPr algn="l" marL="0" indent="0" lvl="0">
              <a:lnSpc>
                <a:spcPts val="4860"/>
              </a:lnSpc>
              <a:spcBef>
                <a:spcPct val="0"/>
              </a:spcBef>
            </a:pPr>
            <a:r>
              <a:rPr lang="en-US" sz="3600" spc="215">
                <a:solidFill>
                  <a:srgbClr val="000000"/>
                </a:solidFill>
                <a:latin typeface="DM Sans"/>
                <a:ea typeface="DM Sans"/>
                <a:cs typeface="DM Sans"/>
                <a:sym typeface="DM Sans"/>
              </a:rPr>
              <a:t>We are a local brand offering high-quality stickers with diverse, customizable designs to suit every style. Our products combine creativity, variety, and affordability for personal and business use.</a:t>
            </a:r>
          </a:p>
        </p:txBody>
      </p:sp>
      <p:sp>
        <p:nvSpPr>
          <p:cNvPr name="TextBox 10" id="10"/>
          <p:cNvSpPr txBox="true"/>
          <p:nvPr/>
        </p:nvSpPr>
        <p:spPr>
          <a:xfrm rot="0">
            <a:off x="1028700" y="8136891"/>
            <a:ext cx="11743281" cy="588645"/>
          </a:xfrm>
          <a:prstGeom prst="rect">
            <a:avLst/>
          </a:prstGeom>
        </p:spPr>
        <p:txBody>
          <a:bodyPr anchor="t" rtlCol="false" tIns="0" lIns="0" bIns="0" rIns="0">
            <a:spAutoFit/>
          </a:bodyPr>
          <a:lstStyle/>
          <a:p>
            <a:pPr algn="l" marL="0" indent="0" lvl="0">
              <a:lnSpc>
                <a:spcPts val="4860"/>
              </a:lnSpc>
              <a:spcBef>
                <a:spcPct val="0"/>
              </a:spcBef>
            </a:pPr>
            <a:r>
              <a:rPr lang="en-US" sz="3600" spc="215">
                <a:solidFill>
                  <a:srgbClr val="000000"/>
                </a:solidFill>
                <a:latin typeface="DM Sans"/>
                <a:ea typeface="DM Sans"/>
                <a:cs typeface="DM Sans"/>
                <a:sym typeface="DM Sans"/>
              </a:rPr>
              <a:t>https://www.instagram.com/stickerly101?</a:t>
            </a:r>
          </a:p>
        </p:txBody>
      </p:sp>
      <p:sp>
        <p:nvSpPr>
          <p:cNvPr name="TextBox 11" id="11"/>
          <p:cNvSpPr txBox="true"/>
          <p:nvPr/>
        </p:nvSpPr>
        <p:spPr>
          <a:xfrm rot="0">
            <a:off x="1028700" y="9017001"/>
            <a:ext cx="11743281" cy="588645"/>
          </a:xfrm>
          <a:prstGeom prst="rect">
            <a:avLst/>
          </a:prstGeom>
        </p:spPr>
        <p:txBody>
          <a:bodyPr anchor="t" rtlCol="false" tIns="0" lIns="0" bIns="0" rIns="0">
            <a:spAutoFit/>
          </a:bodyPr>
          <a:lstStyle/>
          <a:p>
            <a:pPr algn="l" marL="0" indent="0" lvl="0">
              <a:lnSpc>
                <a:spcPts val="4860"/>
              </a:lnSpc>
              <a:spcBef>
                <a:spcPct val="0"/>
              </a:spcBef>
            </a:pPr>
            <a:r>
              <a:rPr lang="en-US" sz="3600" spc="215">
                <a:solidFill>
                  <a:srgbClr val="000000"/>
                </a:solidFill>
                <a:latin typeface="DM Sans"/>
                <a:ea typeface="DM Sans"/>
                <a:cs typeface="DM Sans"/>
                <a:sym typeface="DM Sans"/>
              </a:rPr>
              <a:t>https://www.facebook.com/share/15kx93hDju/</a:t>
            </a:r>
          </a:p>
        </p:txBody>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4759511" y="-2026269"/>
            <a:ext cx="4208573" cy="4247184"/>
          </a:xfrm>
          <a:custGeom>
            <a:avLst/>
            <a:gdLst/>
            <a:ahLst/>
            <a:cxnLst/>
            <a:rect r="r" b="b" t="t" l="l"/>
            <a:pathLst>
              <a:path h="4247184" w="4208573">
                <a:moveTo>
                  <a:pt x="0" y="0"/>
                </a:moveTo>
                <a:lnTo>
                  <a:pt x="4208574" y="0"/>
                </a:lnTo>
                <a:lnTo>
                  <a:pt x="4208574" y="4247185"/>
                </a:lnTo>
                <a:lnTo>
                  <a:pt x="0" y="4247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543312" y="7772629"/>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63503" y="1258748"/>
            <a:ext cx="18414997" cy="9091746"/>
          </a:xfrm>
          <a:custGeom>
            <a:avLst/>
            <a:gdLst/>
            <a:ahLst/>
            <a:cxnLst/>
            <a:rect r="r" b="b" t="t" l="l"/>
            <a:pathLst>
              <a:path h="9091746" w="18414997">
                <a:moveTo>
                  <a:pt x="0" y="0"/>
                </a:moveTo>
                <a:lnTo>
                  <a:pt x="18414997" y="0"/>
                </a:lnTo>
                <a:lnTo>
                  <a:pt x="18414997" y="9091746"/>
                </a:lnTo>
                <a:lnTo>
                  <a:pt x="0" y="9091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1575" y="3449641"/>
            <a:ext cx="3347828" cy="2637570"/>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High-quality sticker printing press Suppliers of printing materials. Shipping and delivery companies. Influencers on social media platforms. Local stores to retail the products. Paid platform for creating stickers (such as Canva Pro, Adobe Photoshop, or Illustrator</a:t>
            </a:r>
          </a:p>
        </p:txBody>
      </p:sp>
      <p:sp>
        <p:nvSpPr>
          <p:cNvPr name="TextBox 6" id="6"/>
          <p:cNvSpPr txBox="true"/>
          <p:nvPr/>
        </p:nvSpPr>
        <p:spPr>
          <a:xfrm rot="0">
            <a:off x="3862064" y="2201866"/>
            <a:ext cx="3195552" cy="2047020"/>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Designing and preparing stickers for printing. Marketing through social media platforms. Managing orders and shipping logistics. Engaging with customers and analyzing their interests.</a:t>
            </a:r>
          </a:p>
        </p:txBody>
      </p:sp>
      <p:sp>
        <p:nvSpPr>
          <p:cNvPr name="TextBox 7" id="7"/>
          <p:cNvSpPr txBox="true"/>
          <p:nvPr/>
        </p:nvSpPr>
        <p:spPr>
          <a:xfrm rot="0">
            <a:off x="3854025" y="5383216"/>
            <a:ext cx="3211916" cy="1751745"/>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High-quality sticker printing machine Software for sticker design, such as Photoshop or Illustrator Marketing team Tools for packaging stickers Agreement with a reliable shipping company</a:t>
            </a:r>
          </a:p>
        </p:txBody>
      </p:sp>
      <p:sp>
        <p:nvSpPr>
          <p:cNvPr name="TextBox 8" id="8"/>
          <p:cNvSpPr txBox="true"/>
          <p:nvPr/>
        </p:nvSpPr>
        <p:spPr>
          <a:xfrm rot="0">
            <a:off x="1635176" y="8326441"/>
            <a:ext cx="6020857" cy="1456470"/>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Subscription to a design platform (Canva Pro, Adobe Illustrator, etc.) Packaging materials (bags, labels, small boxes, etc.). Domain and website hosting (optional). Agreement with a shipping company. Paid ads (Facebook, Instagram, etc. Printing costs at the printing press</a:t>
            </a:r>
          </a:p>
        </p:txBody>
      </p:sp>
      <p:sp>
        <p:nvSpPr>
          <p:cNvPr name="TextBox 9" id="9"/>
          <p:cNvSpPr txBox="true"/>
          <p:nvPr/>
        </p:nvSpPr>
        <p:spPr>
          <a:xfrm rot="0">
            <a:off x="7468038" y="3030541"/>
            <a:ext cx="3347371" cy="1161195"/>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Customized sticker High-quality, water-resistant, and scratch-resistant prints Stickers available in various sizes and shapes.</a:t>
            </a:r>
          </a:p>
        </p:txBody>
      </p:sp>
      <p:sp>
        <p:nvSpPr>
          <p:cNvPr name="TextBox 10" id="10"/>
          <p:cNvSpPr txBox="true"/>
          <p:nvPr/>
        </p:nvSpPr>
        <p:spPr>
          <a:xfrm rot="0">
            <a:off x="7370264" y="4687891"/>
            <a:ext cx="3546900" cy="1456470"/>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Competitive prices with special discounts for bulk orders. Customized stickers for your interests and hobbies with competitive prices and high quality</a:t>
            </a:r>
          </a:p>
        </p:txBody>
      </p:sp>
      <p:sp>
        <p:nvSpPr>
          <p:cNvPr name="TextBox 11" id="11"/>
          <p:cNvSpPr txBox="true"/>
          <p:nvPr/>
        </p:nvSpPr>
        <p:spPr>
          <a:xfrm rot="0">
            <a:off x="11238671" y="5935666"/>
            <a:ext cx="2807837" cy="865920"/>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Facebook and Instagram pages Direct sales at events and local fairs.</a:t>
            </a:r>
          </a:p>
        </p:txBody>
      </p:sp>
      <p:sp>
        <p:nvSpPr>
          <p:cNvPr name="TextBox 12" id="12"/>
          <p:cNvSpPr txBox="true"/>
          <p:nvPr/>
        </p:nvSpPr>
        <p:spPr>
          <a:xfrm rot="0">
            <a:off x="11188217" y="2058991"/>
            <a:ext cx="2910802" cy="2047020"/>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Continuous engagement through social media. Regular offers and discounts for loyal customers. Fast customer support and quick responses to inquiries. Custom orders for exclusive designs.</a:t>
            </a:r>
          </a:p>
        </p:txBody>
      </p:sp>
      <p:sp>
        <p:nvSpPr>
          <p:cNvPr name="TextBox 13" id="13"/>
          <p:cNvSpPr txBox="true"/>
          <p:nvPr/>
        </p:nvSpPr>
        <p:spPr>
          <a:xfrm rot="0">
            <a:off x="9487360" y="8164516"/>
            <a:ext cx="4496462" cy="428739"/>
          </a:xfrm>
          <a:prstGeom prst="rect">
            <a:avLst/>
          </a:prstGeom>
        </p:spPr>
        <p:txBody>
          <a:bodyPr anchor="t" rtlCol="false" tIns="0" lIns="0" bIns="0" rIns="0">
            <a:spAutoFit/>
          </a:bodyPr>
          <a:lstStyle/>
          <a:p>
            <a:pPr algn="l">
              <a:lnSpc>
                <a:spcPts val="3892"/>
              </a:lnSpc>
            </a:pPr>
            <a:r>
              <a:rPr lang="en-US" b="true" sz="1556">
                <a:solidFill>
                  <a:srgbClr val="060709"/>
                </a:solidFill>
                <a:latin typeface="Helvetica World Bold"/>
                <a:ea typeface="Helvetica World Bold"/>
                <a:cs typeface="Helvetica World Bold"/>
                <a:sym typeface="Helvetica World Bold"/>
              </a:rPr>
              <a:t>Selling stickers individually or in bundles.</a:t>
            </a:r>
          </a:p>
        </p:txBody>
      </p:sp>
      <p:sp>
        <p:nvSpPr>
          <p:cNvPr name="TextBox 14" id="14"/>
          <p:cNvSpPr txBox="true"/>
          <p:nvPr/>
        </p:nvSpPr>
        <p:spPr>
          <a:xfrm rot="0">
            <a:off x="9487360" y="8892751"/>
            <a:ext cx="4019540" cy="428739"/>
          </a:xfrm>
          <a:prstGeom prst="rect">
            <a:avLst/>
          </a:prstGeom>
        </p:spPr>
        <p:txBody>
          <a:bodyPr anchor="t" rtlCol="false" tIns="0" lIns="0" bIns="0" rIns="0">
            <a:spAutoFit/>
          </a:bodyPr>
          <a:lstStyle/>
          <a:p>
            <a:pPr algn="l">
              <a:lnSpc>
                <a:spcPts val="3892"/>
              </a:lnSpc>
            </a:pPr>
            <a:r>
              <a:rPr lang="en-US" b="true" sz="1556">
                <a:solidFill>
                  <a:srgbClr val="060709"/>
                </a:solidFill>
                <a:latin typeface="Helvetica World Bold"/>
                <a:ea typeface="Helvetica World Bold"/>
                <a:cs typeface="Helvetica World Bold"/>
                <a:sym typeface="Helvetica World Bold"/>
              </a:rPr>
              <a:t>Custom design services for customers.</a:t>
            </a:r>
          </a:p>
        </p:txBody>
      </p:sp>
      <p:sp>
        <p:nvSpPr>
          <p:cNvPr name="TextBox 15" id="15"/>
          <p:cNvSpPr txBox="true"/>
          <p:nvPr/>
        </p:nvSpPr>
        <p:spPr>
          <a:xfrm rot="0">
            <a:off x="14388436" y="3173416"/>
            <a:ext cx="3809695" cy="1161195"/>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Student aged 17 to 24 from egypt especially mansoura Design and art enthusiasts. Students who use stickers to decorate their personal items.</a:t>
            </a:r>
          </a:p>
        </p:txBody>
      </p:sp>
      <p:sp>
        <p:nvSpPr>
          <p:cNvPr name="TextBox 16" id="16"/>
          <p:cNvSpPr txBox="true"/>
          <p:nvPr/>
        </p:nvSpPr>
        <p:spPr>
          <a:xfrm rot="0">
            <a:off x="14417307" y="4830766"/>
            <a:ext cx="3750535" cy="570645"/>
          </a:xfrm>
          <a:prstGeom prst="rect">
            <a:avLst/>
          </a:prstGeom>
        </p:spPr>
        <p:txBody>
          <a:bodyPr anchor="t" rtlCol="false" tIns="0" lIns="0" bIns="0" rIns="0">
            <a:spAutoFit/>
          </a:bodyPr>
          <a:lstStyle/>
          <a:p>
            <a:pPr algn="ctr">
              <a:lnSpc>
                <a:spcPts val="2175"/>
              </a:lnSpc>
            </a:pPr>
            <a:r>
              <a:rPr lang="en-US" b="true" sz="1556">
                <a:solidFill>
                  <a:srgbClr val="060709"/>
                </a:solidFill>
                <a:latin typeface="Helvetica World Bold"/>
                <a:ea typeface="Helvetica World Bold"/>
                <a:cs typeface="Helvetica World Bold"/>
                <a:sym typeface="Helvetica World Bold"/>
              </a:rPr>
              <a:t>Anime, gaming, and music fans looking for unique stickers.</a:t>
            </a:r>
          </a:p>
        </p:txBody>
      </p:sp>
      <p:sp>
        <p:nvSpPr>
          <p:cNvPr name="TextBox 17" id="17"/>
          <p:cNvSpPr txBox="true"/>
          <p:nvPr/>
        </p:nvSpPr>
        <p:spPr>
          <a:xfrm rot="0">
            <a:off x="4031466" y="7525264"/>
            <a:ext cx="2279590" cy="280835"/>
          </a:xfrm>
          <a:prstGeom prst="rect">
            <a:avLst/>
          </a:prstGeom>
        </p:spPr>
        <p:txBody>
          <a:bodyPr anchor="t" rtlCol="false" tIns="0" lIns="0" bIns="0" rIns="0">
            <a:spAutoFit/>
          </a:bodyPr>
          <a:lstStyle/>
          <a:p>
            <a:pPr algn="l">
              <a:lnSpc>
                <a:spcPts val="2326"/>
              </a:lnSpc>
            </a:pPr>
            <a:r>
              <a:rPr lang="en-US" b="true" sz="1661" spc="317">
                <a:solidFill>
                  <a:srgbClr val="5B6066"/>
                </a:solidFill>
                <a:latin typeface="Lovelo"/>
                <a:ea typeface="Lovelo"/>
                <a:cs typeface="Lovelo"/>
                <a:sym typeface="Lovelo"/>
              </a:rPr>
              <a:t>Cost Structure</a:t>
            </a:r>
          </a:p>
        </p:txBody>
      </p:sp>
      <p:sp>
        <p:nvSpPr>
          <p:cNvPr name="TextBox 18" id="18"/>
          <p:cNvSpPr txBox="true"/>
          <p:nvPr/>
        </p:nvSpPr>
        <p:spPr>
          <a:xfrm rot="0">
            <a:off x="4682890" y="4765234"/>
            <a:ext cx="2028130" cy="280835"/>
          </a:xfrm>
          <a:prstGeom prst="rect">
            <a:avLst/>
          </a:prstGeom>
        </p:spPr>
        <p:txBody>
          <a:bodyPr anchor="t" rtlCol="false" tIns="0" lIns="0" bIns="0" rIns="0">
            <a:spAutoFit/>
          </a:bodyPr>
          <a:lstStyle/>
          <a:p>
            <a:pPr algn="l">
              <a:lnSpc>
                <a:spcPts val="2326"/>
              </a:lnSpc>
            </a:pPr>
            <a:r>
              <a:rPr lang="en-US" b="true" sz="1661" spc="272">
                <a:solidFill>
                  <a:srgbClr val="5B6066"/>
                </a:solidFill>
                <a:latin typeface="Lovelo"/>
                <a:ea typeface="Lovelo"/>
                <a:cs typeface="Lovelo"/>
                <a:sym typeface="Lovelo"/>
              </a:rPr>
              <a:t>Key Resources</a:t>
            </a:r>
          </a:p>
        </p:txBody>
      </p:sp>
      <p:sp>
        <p:nvSpPr>
          <p:cNvPr name="TextBox 19" id="19"/>
          <p:cNvSpPr txBox="true"/>
          <p:nvPr/>
        </p:nvSpPr>
        <p:spPr>
          <a:xfrm rot="0">
            <a:off x="7690294" y="1446181"/>
            <a:ext cx="2963532" cy="280835"/>
          </a:xfrm>
          <a:prstGeom prst="rect">
            <a:avLst/>
          </a:prstGeom>
        </p:spPr>
        <p:txBody>
          <a:bodyPr anchor="t" rtlCol="false" tIns="0" lIns="0" bIns="0" rIns="0">
            <a:spAutoFit/>
          </a:bodyPr>
          <a:lstStyle/>
          <a:p>
            <a:pPr algn="l">
              <a:lnSpc>
                <a:spcPts val="2326"/>
              </a:lnSpc>
            </a:pPr>
            <a:r>
              <a:rPr lang="en-US" b="true" sz="1661" spc="317">
                <a:solidFill>
                  <a:srgbClr val="5B6066"/>
                </a:solidFill>
                <a:latin typeface="Lovelo"/>
                <a:ea typeface="Lovelo"/>
                <a:cs typeface="Lovelo"/>
                <a:sym typeface="Lovelo"/>
              </a:rPr>
              <a:t>Value Propositions</a:t>
            </a:r>
          </a:p>
        </p:txBody>
      </p:sp>
      <p:sp>
        <p:nvSpPr>
          <p:cNvPr name="TextBox 20" id="20"/>
          <p:cNvSpPr txBox="true"/>
          <p:nvPr/>
        </p:nvSpPr>
        <p:spPr>
          <a:xfrm rot="0">
            <a:off x="11977202" y="4765234"/>
            <a:ext cx="1291238" cy="280835"/>
          </a:xfrm>
          <a:prstGeom prst="rect">
            <a:avLst/>
          </a:prstGeom>
        </p:spPr>
        <p:txBody>
          <a:bodyPr anchor="t" rtlCol="false" tIns="0" lIns="0" bIns="0" rIns="0">
            <a:spAutoFit/>
          </a:bodyPr>
          <a:lstStyle/>
          <a:p>
            <a:pPr algn="l">
              <a:lnSpc>
                <a:spcPts val="2326"/>
              </a:lnSpc>
            </a:pPr>
            <a:r>
              <a:rPr lang="en-US" b="true" sz="1661" spc="272">
                <a:solidFill>
                  <a:srgbClr val="5B6066"/>
                </a:solidFill>
                <a:latin typeface="Lovelo"/>
                <a:ea typeface="Lovelo"/>
                <a:cs typeface="Lovelo"/>
                <a:sym typeface="Lovelo"/>
              </a:rPr>
              <a:t>Channels</a:t>
            </a:r>
          </a:p>
        </p:txBody>
      </p:sp>
      <p:sp>
        <p:nvSpPr>
          <p:cNvPr name="TextBox 21" id="21"/>
          <p:cNvSpPr txBox="true"/>
          <p:nvPr/>
        </p:nvSpPr>
        <p:spPr>
          <a:xfrm rot="0">
            <a:off x="11055553" y="1446181"/>
            <a:ext cx="3047171" cy="280835"/>
          </a:xfrm>
          <a:prstGeom prst="rect">
            <a:avLst/>
          </a:prstGeom>
        </p:spPr>
        <p:txBody>
          <a:bodyPr anchor="t" rtlCol="false" tIns="0" lIns="0" bIns="0" rIns="0">
            <a:spAutoFit/>
          </a:bodyPr>
          <a:lstStyle/>
          <a:p>
            <a:pPr algn="l">
              <a:lnSpc>
                <a:spcPts val="2326"/>
              </a:lnSpc>
            </a:pPr>
            <a:r>
              <a:rPr lang="en-US" b="true" sz="1661" spc="164">
                <a:solidFill>
                  <a:srgbClr val="5B6066"/>
                </a:solidFill>
                <a:latin typeface="Lovelo"/>
                <a:ea typeface="Lovelo"/>
                <a:cs typeface="Lovelo"/>
                <a:sym typeface="Lovelo"/>
              </a:rPr>
              <a:t>Customer RelationsHip</a:t>
            </a:r>
          </a:p>
        </p:txBody>
      </p:sp>
      <p:sp>
        <p:nvSpPr>
          <p:cNvPr name="TextBox 22" id="22"/>
          <p:cNvSpPr txBox="true"/>
          <p:nvPr/>
        </p:nvSpPr>
        <p:spPr>
          <a:xfrm rot="0">
            <a:off x="10121341" y="7525264"/>
            <a:ext cx="2274656" cy="280835"/>
          </a:xfrm>
          <a:prstGeom prst="rect">
            <a:avLst/>
          </a:prstGeom>
        </p:spPr>
        <p:txBody>
          <a:bodyPr anchor="t" rtlCol="false" tIns="0" lIns="0" bIns="0" rIns="0">
            <a:spAutoFit/>
          </a:bodyPr>
          <a:lstStyle/>
          <a:p>
            <a:pPr algn="l">
              <a:lnSpc>
                <a:spcPts val="2326"/>
              </a:lnSpc>
            </a:pPr>
            <a:r>
              <a:rPr lang="en-US" b="true" sz="1661" spc="317">
                <a:solidFill>
                  <a:srgbClr val="5B6066"/>
                </a:solidFill>
                <a:latin typeface="Lovelo"/>
                <a:ea typeface="Lovelo"/>
                <a:cs typeface="Lovelo"/>
                <a:sym typeface="Lovelo"/>
              </a:rPr>
              <a:t>Revenue Stream</a:t>
            </a:r>
          </a:p>
        </p:txBody>
      </p:sp>
      <p:sp>
        <p:nvSpPr>
          <p:cNvPr name="TextBox 23" id="23"/>
          <p:cNvSpPr txBox="true"/>
          <p:nvPr/>
        </p:nvSpPr>
        <p:spPr>
          <a:xfrm rot="0">
            <a:off x="14556505" y="1446181"/>
            <a:ext cx="2857824" cy="280835"/>
          </a:xfrm>
          <a:prstGeom prst="rect">
            <a:avLst/>
          </a:prstGeom>
        </p:spPr>
        <p:txBody>
          <a:bodyPr anchor="t" rtlCol="false" tIns="0" lIns="0" bIns="0" rIns="0">
            <a:spAutoFit/>
          </a:bodyPr>
          <a:lstStyle/>
          <a:p>
            <a:pPr algn="l">
              <a:lnSpc>
                <a:spcPts val="2326"/>
              </a:lnSpc>
            </a:pPr>
            <a:r>
              <a:rPr lang="en-US" b="true" sz="1661" spc="317">
                <a:solidFill>
                  <a:srgbClr val="5B6066"/>
                </a:solidFill>
                <a:latin typeface="Lovelo"/>
                <a:ea typeface="Lovelo"/>
                <a:cs typeface="Lovelo"/>
                <a:sym typeface="Lovelo"/>
              </a:rPr>
              <a:t>Customer Segments</a:t>
            </a:r>
          </a:p>
        </p:txBody>
      </p:sp>
      <p:sp>
        <p:nvSpPr>
          <p:cNvPr name="TextBox 24" id="24"/>
          <p:cNvSpPr txBox="true"/>
          <p:nvPr/>
        </p:nvSpPr>
        <p:spPr>
          <a:xfrm rot="0">
            <a:off x="560975" y="928802"/>
            <a:ext cx="7851334" cy="407746"/>
          </a:xfrm>
          <a:prstGeom prst="rect">
            <a:avLst/>
          </a:prstGeom>
        </p:spPr>
        <p:txBody>
          <a:bodyPr anchor="t" rtlCol="false" tIns="0" lIns="0" bIns="0" rIns="0">
            <a:spAutoFit/>
          </a:bodyPr>
          <a:lstStyle/>
          <a:p>
            <a:pPr algn="l">
              <a:lnSpc>
                <a:spcPts val="2504"/>
              </a:lnSpc>
            </a:pPr>
            <a:r>
              <a:rPr lang="en-US" b="true" sz="5009">
                <a:solidFill>
                  <a:srgbClr val="5B6066"/>
                </a:solidFill>
                <a:latin typeface="Lovelo"/>
                <a:ea typeface="Lovelo"/>
                <a:cs typeface="Lovelo"/>
                <a:sym typeface="Lovelo"/>
              </a:rPr>
              <a:t>BUSINESS MODEL CANVAS</a:t>
            </a:r>
          </a:p>
        </p:txBody>
      </p:sp>
      <p:sp>
        <p:nvSpPr>
          <p:cNvPr name="TextBox 25" id="25"/>
          <p:cNvSpPr txBox="true"/>
          <p:nvPr/>
        </p:nvSpPr>
        <p:spPr>
          <a:xfrm rot="0">
            <a:off x="1393898" y="1274731"/>
            <a:ext cx="1917716" cy="452285"/>
          </a:xfrm>
          <a:prstGeom prst="rect">
            <a:avLst/>
          </a:prstGeom>
        </p:spPr>
        <p:txBody>
          <a:bodyPr anchor="t" rtlCol="false" tIns="0" lIns="0" bIns="0" rIns="0">
            <a:spAutoFit/>
          </a:bodyPr>
          <a:lstStyle/>
          <a:p>
            <a:pPr algn="l">
              <a:lnSpc>
                <a:spcPts val="4154"/>
              </a:lnSpc>
            </a:pPr>
            <a:r>
              <a:rPr lang="en-US" b="true" sz="1661" spc="272">
                <a:solidFill>
                  <a:srgbClr val="5B6066"/>
                </a:solidFill>
                <a:latin typeface="Lovelo"/>
                <a:ea typeface="Lovelo"/>
                <a:cs typeface="Lovelo"/>
                <a:sym typeface="Lovelo"/>
              </a:rPr>
              <a:t>Key Partners</a:t>
            </a:r>
          </a:p>
        </p:txBody>
      </p:sp>
      <p:sp>
        <p:nvSpPr>
          <p:cNvPr name="TextBox 26" id="26"/>
          <p:cNvSpPr txBox="true"/>
          <p:nvPr/>
        </p:nvSpPr>
        <p:spPr>
          <a:xfrm rot="0">
            <a:off x="4776521" y="1274731"/>
            <a:ext cx="1959912" cy="452285"/>
          </a:xfrm>
          <a:prstGeom prst="rect">
            <a:avLst/>
          </a:prstGeom>
        </p:spPr>
        <p:txBody>
          <a:bodyPr anchor="t" rtlCol="false" tIns="0" lIns="0" bIns="0" rIns="0">
            <a:spAutoFit/>
          </a:bodyPr>
          <a:lstStyle/>
          <a:p>
            <a:pPr algn="l">
              <a:lnSpc>
                <a:spcPts val="4154"/>
              </a:lnSpc>
            </a:pPr>
            <a:r>
              <a:rPr lang="en-US" b="true" sz="1661" spc="272">
                <a:solidFill>
                  <a:srgbClr val="5B6066"/>
                </a:solidFill>
                <a:latin typeface="Lovelo"/>
                <a:ea typeface="Lovelo"/>
                <a:cs typeface="Lovelo"/>
                <a:sym typeface="Lovelo"/>
              </a:rPr>
              <a:t>Key Activities</a:t>
            </a:r>
          </a:p>
        </p:txBody>
      </p:sp>
      <p:sp>
        <p:nvSpPr>
          <p:cNvPr name="TextBox 27" id="27"/>
          <p:cNvSpPr txBox="true"/>
          <p:nvPr/>
        </p:nvSpPr>
        <p:spPr>
          <a:xfrm rot="0">
            <a:off x="15139673" y="7525264"/>
            <a:ext cx="2274656" cy="291160"/>
          </a:xfrm>
          <a:prstGeom prst="rect">
            <a:avLst/>
          </a:prstGeom>
        </p:spPr>
        <p:txBody>
          <a:bodyPr anchor="t" rtlCol="false" tIns="0" lIns="0" bIns="0" rIns="0">
            <a:spAutoFit/>
          </a:bodyPr>
          <a:lstStyle/>
          <a:p>
            <a:pPr algn="l">
              <a:lnSpc>
                <a:spcPts val="2326"/>
              </a:lnSpc>
            </a:pPr>
            <a:r>
              <a:rPr lang="en-US" sz="1661" spc="317">
                <a:solidFill>
                  <a:srgbClr val="5B6066"/>
                </a:solidFill>
                <a:latin typeface="Lovelo"/>
                <a:ea typeface="Lovelo"/>
                <a:cs typeface="Lovelo"/>
                <a:sym typeface="Lovelo"/>
              </a:rPr>
              <a:t>Competators</a:t>
            </a:r>
          </a:p>
        </p:txBody>
      </p:sp>
      <p:sp>
        <p:nvSpPr>
          <p:cNvPr name="TextBox 28" id="28"/>
          <p:cNvSpPr txBox="true"/>
          <p:nvPr/>
        </p:nvSpPr>
        <p:spPr>
          <a:xfrm rot="0">
            <a:off x="15121880" y="7997268"/>
            <a:ext cx="2080214" cy="2124340"/>
          </a:xfrm>
          <a:prstGeom prst="rect">
            <a:avLst/>
          </a:prstGeom>
        </p:spPr>
        <p:txBody>
          <a:bodyPr anchor="t" rtlCol="false" tIns="0" lIns="0" bIns="0" rIns="0">
            <a:spAutoFit/>
          </a:bodyPr>
          <a:lstStyle/>
          <a:p>
            <a:pPr algn="ctr">
              <a:lnSpc>
                <a:spcPts val="2024"/>
              </a:lnSpc>
            </a:pPr>
            <a:r>
              <a:rPr lang="en-US" sz="1557" b="true">
                <a:solidFill>
                  <a:srgbClr val="060709"/>
                </a:solidFill>
                <a:latin typeface="Helvetica World Bold"/>
                <a:ea typeface="Helvetica World Bold"/>
                <a:cs typeface="Helvetica World Bold"/>
                <a:sym typeface="Helvetica World Bold"/>
              </a:rPr>
              <a:t>Dakkn</a:t>
            </a:r>
          </a:p>
          <a:p>
            <a:pPr algn="ctr">
              <a:lnSpc>
                <a:spcPts val="2024"/>
              </a:lnSpc>
            </a:pPr>
            <a:r>
              <a:rPr lang="en-US" sz="1557" b="true">
                <a:solidFill>
                  <a:srgbClr val="060709"/>
                </a:solidFill>
                <a:latin typeface="Helvetica World Bold"/>
                <a:ea typeface="Helvetica World Bold"/>
                <a:cs typeface="Helvetica World Bold"/>
                <a:sym typeface="Helvetica World Bold"/>
              </a:rPr>
              <a:t>Sticky up</a:t>
            </a:r>
          </a:p>
          <a:p>
            <a:pPr algn="ctr">
              <a:lnSpc>
                <a:spcPts val="2024"/>
              </a:lnSpc>
            </a:pPr>
            <a:r>
              <a:rPr lang="en-US" sz="1557" b="true">
                <a:solidFill>
                  <a:srgbClr val="060709"/>
                </a:solidFill>
                <a:latin typeface="Helvetica World Bold"/>
                <a:ea typeface="Helvetica World Bold"/>
                <a:cs typeface="Helvetica World Bold"/>
                <a:sym typeface="Helvetica World Bold"/>
              </a:rPr>
              <a:t>Sticka</a:t>
            </a:r>
          </a:p>
          <a:p>
            <a:pPr algn="ctr">
              <a:lnSpc>
                <a:spcPts val="2024"/>
              </a:lnSpc>
            </a:pPr>
            <a:r>
              <a:rPr lang="en-US" sz="1557" b="true">
                <a:solidFill>
                  <a:srgbClr val="060709"/>
                </a:solidFill>
                <a:latin typeface="Helvetica World Bold"/>
                <a:ea typeface="Helvetica World Bold"/>
                <a:cs typeface="Helvetica World Bold"/>
                <a:sym typeface="Helvetica World Bold"/>
              </a:rPr>
              <a:t>Jazzico</a:t>
            </a:r>
          </a:p>
          <a:p>
            <a:pPr algn="ctr">
              <a:lnSpc>
                <a:spcPts val="2024"/>
              </a:lnSpc>
            </a:pPr>
            <a:r>
              <a:rPr lang="en-US" sz="1557" b="true">
                <a:solidFill>
                  <a:srgbClr val="060709"/>
                </a:solidFill>
                <a:latin typeface="Helvetica World Bold"/>
                <a:ea typeface="Helvetica World Bold"/>
                <a:cs typeface="Helvetica World Bold"/>
                <a:sym typeface="Helvetica World Bold"/>
              </a:rPr>
              <a:t>Pledge</a:t>
            </a:r>
          </a:p>
          <a:p>
            <a:pPr algn="ctr">
              <a:lnSpc>
                <a:spcPts val="2024"/>
              </a:lnSpc>
            </a:pPr>
            <a:r>
              <a:rPr lang="en-US" sz="1557" b="true">
                <a:solidFill>
                  <a:srgbClr val="060709"/>
                </a:solidFill>
                <a:latin typeface="Helvetica World Bold"/>
                <a:ea typeface="Helvetica World Bold"/>
                <a:cs typeface="Helvetica World Bold"/>
                <a:sym typeface="Helvetica World Bold"/>
              </a:rPr>
              <a:t>A3dt_underground</a:t>
            </a:r>
          </a:p>
          <a:p>
            <a:pPr algn="ctr">
              <a:lnSpc>
                <a:spcPts val="2024"/>
              </a:lnSpc>
            </a:pPr>
            <a:r>
              <a:rPr lang="en-US" sz="1557" b="true">
                <a:solidFill>
                  <a:srgbClr val="060709"/>
                </a:solidFill>
                <a:latin typeface="Helvetica World Bold"/>
                <a:ea typeface="Helvetica World Bold"/>
                <a:cs typeface="Helvetica World Bold"/>
                <a:sym typeface="Helvetica World Bold"/>
              </a:rPr>
              <a:t>Stickers print </a:t>
            </a:r>
          </a:p>
          <a:p>
            <a:pPr algn="ctr">
              <a:lnSpc>
                <a:spcPts val="2008"/>
              </a:lnSpc>
            </a:pPr>
            <a:r>
              <a:rPr lang="en-US" b="true" sz="1556">
                <a:solidFill>
                  <a:srgbClr val="060709"/>
                </a:solidFill>
                <a:latin typeface="Helvetica World Bold"/>
                <a:ea typeface="Helvetica World Bold"/>
                <a:cs typeface="Helvetica World Bold"/>
                <a:sym typeface="Helvetica World Bold"/>
              </a:rPr>
              <a:t>Sticker zone</a:t>
            </a:r>
          </a:p>
        </p:txBody>
      </p:sp>
      <p:sp>
        <p:nvSpPr>
          <p:cNvPr name="AutoShape 29" id="29"/>
          <p:cNvSpPr/>
          <p:nvPr/>
        </p:nvSpPr>
        <p:spPr>
          <a:xfrm flipV="true">
            <a:off x="14245580" y="7302490"/>
            <a:ext cx="0" cy="2958527"/>
          </a:xfrm>
          <a:prstGeom prst="line">
            <a:avLst/>
          </a:prstGeom>
          <a:ln cap="flat" w="38100">
            <a:solidFill>
              <a:srgbClr val="5B6066"/>
            </a:solidFill>
            <a:prstDash val="solid"/>
            <a:headEnd type="none" len="sm" w="sm"/>
            <a:tailEnd type="none" len="sm" w="sm"/>
          </a:ln>
        </p:spPr>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7710790" y="4221665"/>
            <a:ext cx="2005704"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SWOT</a:t>
            </a:r>
          </a:p>
        </p:txBody>
      </p:sp>
      <p:grpSp>
        <p:nvGrpSpPr>
          <p:cNvPr name="Group 3" id="3"/>
          <p:cNvGrpSpPr/>
          <p:nvPr/>
        </p:nvGrpSpPr>
        <p:grpSpPr>
          <a:xfrm rot="0">
            <a:off x="453733" y="1449035"/>
            <a:ext cx="6998061" cy="3047745"/>
            <a:chOff x="0" y="0"/>
            <a:chExt cx="2342659" cy="1020258"/>
          </a:xfrm>
        </p:grpSpPr>
        <p:sp>
          <p:nvSpPr>
            <p:cNvPr name="Freeform 4" id="4"/>
            <p:cNvSpPr/>
            <p:nvPr/>
          </p:nvSpPr>
          <p:spPr>
            <a:xfrm flipH="false" flipV="false" rot="0">
              <a:off x="0" y="0"/>
              <a:ext cx="2342659" cy="1020258"/>
            </a:xfrm>
            <a:custGeom>
              <a:avLst/>
              <a:gdLst/>
              <a:ahLst/>
              <a:cxnLst/>
              <a:rect r="r" b="b" t="t" l="l"/>
              <a:pathLst>
                <a:path h="1020258" w="2342659">
                  <a:moveTo>
                    <a:pt x="16594" y="0"/>
                  </a:moveTo>
                  <a:lnTo>
                    <a:pt x="2326064" y="0"/>
                  </a:lnTo>
                  <a:cubicBezTo>
                    <a:pt x="2335229" y="0"/>
                    <a:pt x="2342659" y="7430"/>
                    <a:pt x="2342659" y="16594"/>
                  </a:cubicBezTo>
                  <a:lnTo>
                    <a:pt x="2342659" y="1003663"/>
                  </a:lnTo>
                  <a:cubicBezTo>
                    <a:pt x="2342659" y="1008064"/>
                    <a:pt x="2340910" y="1012285"/>
                    <a:pt x="2337798" y="1015397"/>
                  </a:cubicBezTo>
                  <a:cubicBezTo>
                    <a:pt x="2334686" y="1018509"/>
                    <a:pt x="2330465" y="1020258"/>
                    <a:pt x="2326064" y="1020258"/>
                  </a:cubicBezTo>
                  <a:lnTo>
                    <a:pt x="16594" y="1020258"/>
                  </a:lnTo>
                  <a:cubicBezTo>
                    <a:pt x="7430" y="1020258"/>
                    <a:pt x="0" y="1012828"/>
                    <a:pt x="0" y="1003663"/>
                  </a:cubicBezTo>
                  <a:lnTo>
                    <a:pt x="0" y="16594"/>
                  </a:lnTo>
                  <a:cubicBezTo>
                    <a:pt x="0" y="7430"/>
                    <a:pt x="7430" y="0"/>
                    <a:pt x="16594" y="0"/>
                  </a:cubicBezTo>
                  <a:close/>
                </a:path>
              </a:pathLst>
            </a:custGeom>
            <a:solidFill>
              <a:srgbClr val="8AB7E2"/>
            </a:solidFill>
          </p:spPr>
        </p:sp>
        <p:sp>
          <p:nvSpPr>
            <p:cNvPr name="TextBox 5" id="5"/>
            <p:cNvSpPr txBox="true"/>
            <p:nvPr/>
          </p:nvSpPr>
          <p:spPr>
            <a:xfrm>
              <a:off x="0" y="85725"/>
              <a:ext cx="2342659" cy="934533"/>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450092" y="5448300"/>
            <a:ext cx="6998061" cy="4421502"/>
            <a:chOff x="0" y="0"/>
            <a:chExt cx="2342659" cy="1480134"/>
          </a:xfrm>
        </p:grpSpPr>
        <p:sp>
          <p:nvSpPr>
            <p:cNvPr name="Freeform 7" id="7"/>
            <p:cNvSpPr/>
            <p:nvPr/>
          </p:nvSpPr>
          <p:spPr>
            <a:xfrm flipH="false" flipV="false" rot="0">
              <a:off x="0" y="0"/>
              <a:ext cx="2342659" cy="1480134"/>
            </a:xfrm>
            <a:custGeom>
              <a:avLst/>
              <a:gdLst/>
              <a:ahLst/>
              <a:cxnLst/>
              <a:rect r="r" b="b" t="t" l="l"/>
              <a:pathLst>
                <a:path h="1480134" w="2342659">
                  <a:moveTo>
                    <a:pt x="16594" y="0"/>
                  </a:moveTo>
                  <a:lnTo>
                    <a:pt x="2326064" y="0"/>
                  </a:lnTo>
                  <a:cubicBezTo>
                    <a:pt x="2335229" y="0"/>
                    <a:pt x="2342659" y="7430"/>
                    <a:pt x="2342659" y="16594"/>
                  </a:cubicBezTo>
                  <a:lnTo>
                    <a:pt x="2342659" y="1463540"/>
                  </a:lnTo>
                  <a:cubicBezTo>
                    <a:pt x="2342659" y="1472705"/>
                    <a:pt x="2335229" y="1480134"/>
                    <a:pt x="2326064" y="1480134"/>
                  </a:cubicBezTo>
                  <a:lnTo>
                    <a:pt x="16594" y="1480134"/>
                  </a:lnTo>
                  <a:cubicBezTo>
                    <a:pt x="7430" y="1480134"/>
                    <a:pt x="0" y="1472705"/>
                    <a:pt x="0" y="1463540"/>
                  </a:cubicBezTo>
                  <a:lnTo>
                    <a:pt x="0" y="16594"/>
                  </a:lnTo>
                  <a:cubicBezTo>
                    <a:pt x="0" y="7430"/>
                    <a:pt x="7430" y="0"/>
                    <a:pt x="16594" y="0"/>
                  </a:cubicBezTo>
                  <a:close/>
                </a:path>
              </a:pathLst>
            </a:custGeom>
            <a:solidFill>
              <a:srgbClr val="8AB7E2"/>
            </a:solidFill>
          </p:spPr>
        </p:sp>
        <p:sp>
          <p:nvSpPr>
            <p:cNvPr name="TextBox 8" id="8"/>
            <p:cNvSpPr txBox="true"/>
            <p:nvPr/>
          </p:nvSpPr>
          <p:spPr>
            <a:xfrm>
              <a:off x="0" y="85725"/>
              <a:ext cx="2342659" cy="1394409"/>
            </a:xfrm>
            <a:prstGeom prst="rect">
              <a:avLst/>
            </a:prstGeom>
          </p:spPr>
          <p:txBody>
            <a:bodyPr anchor="ctr" rtlCol="false" tIns="50800" lIns="50800" bIns="50800" rIns="50800"/>
            <a:lstStyle/>
            <a:p>
              <a:pPr algn="ctr">
                <a:lnSpc>
                  <a:spcPts val="1925"/>
                </a:lnSpc>
              </a:pPr>
            </a:p>
          </p:txBody>
        </p:sp>
      </p:grpSp>
      <p:sp>
        <p:nvSpPr>
          <p:cNvPr name="Freeform 9" id="9"/>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3" id="13"/>
          <p:cNvSpPr txBox="true"/>
          <p:nvPr/>
        </p:nvSpPr>
        <p:spPr>
          <a:xfrm rot="0">
            <a:off x="743037" y="1676350"/>
            <a:ext cx="6419454" cy="2555016"/>
          </a:xfrm>
          <a:prstGeom prst="rect">
            <a:avLst/>
          </a:prstGeom>
        </p:spPr>
        <p:txBody>
          <a:bodyPr anchor="t" rtlCol="false" tIns="0" lIns="0" bIns="0" rIns="0">
            <a:spAutoFit/>
          </a:bodyPr>
          <a:lstStyle/>
          <a:p>
            <a:pPr algn="l" marL="529647" indent="-264823" lvl="1">
              <a:lnSpc>
                <a:spcPts val="3375"/>
              </a:lnSpc>
              <a:buFont typeface="Arial"/>
              <a:buChar char="•"/>
            </a:pPr>
            <a:r>
              <a:rPr lang="en-US" b="true" sz="2453">
                <a:solidFill>
                  <a:srgbClr val="000000"/>
                </a:solidFill>
                <a:latin typeface="Montserrat Bold"/>
                <a:ea typeface="Montserrat Bold"/>
                <a:cs typeface="Montserrat Bold"/>
                <a:sym typeface="Montserrat Bold"/>
              </a:rPr>
              <a:t>Creative and different designs </a:t>
            </a:r>
          </a:p>
          <a:p>
            <a:pPr algn="l" marL="529647" indent="-264823" lvl="1">
              <a:lnSpc>
                <a:spcPts val="3375"/>
              </a:lnSpc>
              <a:buFont typeface="Arial"/>
              <a:buChar char="•"/>
            </a:pPr>
            <a:r>
              <a:rPr lang="en-US" b="true" sz="2453">
                <a:solidFill>
                  <a:srgbClr val="000000"/>
                </a:solidFill>
                <a:latin typeface="Montserrat Bold"/>
                <a:ea typeface="Montserrat Bold"/>
                <a:cs typeface="Montserrat Bold"/>
                <a:sym typeface="Montserrat Bold"/>
              </a:rPr>
              <a:t>Targeting wider audiance Easy of use and distribution </a:t>
            </a:r>
          </a:p>
          <a:p>
            <a:pPr algn="l" marL="529647" indent="-264823" lvl="1">
              <a:lnSpc>
                <a:spcPts val="3375"/>
              </a:lnSpc>
              <a:buFont typeface="Arial"/>
              <a:buChar char="•"/>
            </a:pPr>
            <a:r>
              <a:rPr lang="en-US" b="true" sz="2453">
                <a:solidFill>
                  <a:srgbClr val="000000"/>
                </a:solidFill>
                <a:latin typeface="Montserrat Bold"/>
                <a:ea typeface="Montserrat Bold"/>
                <a:cs typeface="Montserrat Bold"/>
                <a:sym typeface="Montserrat Bold"/>
              </a:rPr>
              <a:t>Good and fast engagement </a:t>
            </a:r>
          </a:p>
          <a:p>
            <a:pPr algn="l" marL="529647" indent="-264823" lvl="1">
              <a:lnSpc>
                <a:spcPts val="3375"/>
              </a:lnSpc>
              <a:buFont typeface="Arial"/>
              <a:buChar char="•"/>
            </a:pPr>
            <a:r>
              <a:rPr lang="en-US" b="true" sz="2453">
                <a:solidFill>
                  <a:srgbClr val="000000"/>
                </a:solidFill>
                <a:latin typeface="Montserrat Bold"/>
                <a:ea typeface="Montserrat Bold"/>
                <a:cs typeface="Montserrat Bold"/>
                <a:sym typeface="Montserrat Bold"/>
              </a:rPr>
              <a:t>Customization </a:t>
            </a:r>
          </a:p>
          <a:p>
            <a:pPr algn="l" marL="529647" indent="-264823" lvl="1">
              <a:lnSpc>
                <a:spcPts val="3375"/>
              </a:lnSpc>
              <a:buFont typeface="Arial"/>
              <a:buChar char="•"/>
            </a:pPr>
            <a:r>
              <a:rPr lang="en-US" b="true" sz="2453">
                <a:solidFill>
                  <a:srgbClr val="000000"/>
                </a:solidFill>
                <a:latin typeface="Montserrat Bold"/>
                <a:ea typeface="Montserrat Bold"/>
                <a:cs typeface="Montserrat Bold"/>
                <a:sym typeface="Montserrat Bold"/>
              </a:rPr>
              <a:t>Affordable pricing with high value</a:t>
            </a:r>
          </a:p>
        </p:txBody>
      </p:sp>
      <p:grpSp>
        <p:nvGrpSpPr>
          <p:cNvPr name="Group 14" id="14"/>
          <p:cNvGrpSpPr/>
          <p:nvPr/>
        </p:nvGrpSpPr>
        <p:grpSpPr>
          <a:xfrm rot="0">
            <a:off x="9975489" y="1449035"/>
            <a:ext cx="6998061" cy="2925650"/>
            <a:chOff x="0" y="0"/>
            <a:chExt cx="2342659" cy="979386"/>
          </a:xfrm>
        </p:grpSpPr>
        <p:sp>
          <p:nvSpPr>
            <p:cNvPr name="Freeform 15" id="15"/>
            <p:cNvSpPr/>
            <p:nvPr/>
          </p:nvSpPr>
          <p:spPr>
            <a:xfrm flipH="false" flipV="false" rot="0">
              <a:off x="0" y="0"/>
              <a:ext cx="2342659" cy="979386"/>
            </a:xfrm>
            <a:custGeom>
              <a:avLst/>
              <a:gdLst/>
              <a:ahLst/>
              <a:cxnLst/>
              <a:rect r="r" b="b" t="t" l="l"/>
              <a:pathLst>
                <a:path h="979386" w="2342659">
                  <a:moveTo>
                    <a:pt x="16594" y="0"/>
                  </a:moveTo>
                  <a:lnTo>
                    <a:pt x="2326064" y="0"/>
                  </a:lnTo>
                  <a:cubicBezTo>
                    <a:pt x="2335229" y="0"/>
                    <a:pt x="2342659" y="7430"/>
                    <a:pt x="2342659" y="16594"/>
                  </a:cubicBezTo>
                  <a:lnTo>
                    <a:pt x="2342659" y="962791"/>
                  </a:lnTo>
                  <a:cubicBezTo>
                    <a:pt x="2342659" y="967192"/>
                    <a:pt x="2340910" y="971413"/>
                    <a:pt x="2337798" y="974525"/>
                  </a:cubicBezTo>
                  <a:cubicBezTo>
                    <a:pt x="2334686" y="977637"/>
                    <a:pt x="2330465" y="979386"/>
                    <a:pt x="2326064" y="979386"/>
                  </a:cubicBezTo>
                  <a:lnTo>
                    <a:pt x="16594" y="979386"/>
                  </a:lnTo>
                  <a:cubicBezTo>
                    <a:pt x="7430" y="979386"/>
                    <a:pt x="0" y="971956"/>
                    <a:pt x="0" y="962791"/>
                  </a:cubicBezTo>
                  <a:lnTo>
                    <a:pt x="0" y="16594"/>
                  </a:lnTo>
                  <a:cubicBezTo>
                    <a:pt x="0" y="7430"/>
                    <a:pt x="7430" y="0"/>
                    <a:pt x="16594" y="0"/>
                  </a:cubicBezTo>
                  <a:close/>
                </a:path>
              </a:pathLst>
            </a:custGeom>
            <a:solidFill>
              <a:srgbClr val="8AB7E2"/>
            </a:solidFill>
          </p:spPr>
        </p:sp>
        <p:sp>
          <p:nvSpPr>
            <p:cNvPr name="TextBox 16" id="16"/>
            <p:cNvSpPr txBox="true"/>
            <p:nvPr/>
          </p:nvSpPr>
          <p:spPr>
            <a:xfrm>
              <a:off x="0" y="85725"/>
              <a:ext cx="2342659" cy="893661"/>
            </a:xfrm>
            <a:prstGeom prst="rect">
              <a:avLst/>
            </a:prstGeom>
          </p:spPr>
          <p:txBody>
            <a:bodyPr anchor="ctr" rtlCol="false" tIns="50800" lIns="50800" bIns="50800" rIns="50800"/>
            <a:lstStyle/>
            <a:p>
              <a:pPr algn="ctr">
                <a:lnSpc>
                  <a:spcPts val="1925"/>
                </a:lnSpc>
              </a:pPr>
            </a:p>
          </p:txBody>
        </p:sp>
      </p:grpSp>
      <p:sp>
        <p:nvSpPr>
          <p:cNvPr name="TextBox 17" id="17"/>
          <p:cNvSpPr txBox="true"/>
          <p:nvPr/>
        </p:nvSpPr>
        <p:spPr>
          <a:xfrm rot="0">
            <a:off x="9975489" y="1682076"/>
            <a:ext cx="6346005" cy="2421469"/>
          </a:xfrm>
          <a:prstGeom prst="rect">
            <a:avLst/>
          </a:prstGeom>
        </p:spPr>
        <p:txBody>
          <a:bodyPr anchor="t" rtlCol="false" tIns="0" lIns="0" bIns="0" rIns="0">
            <a:spAutoFit/>
          </a:bodyPr>
          <a:lstStyle/>
          <a:p>
            <a:pPr algn="l" marL="615171" indent="-307586" lvl="1">
              <a:lnSpc>
                <a:spcPts val="3877"/>
              </a:lnSpc>
              <a:buFont typeface="Arial"/>
              <a:buChar char="•"/>
            </a:pPr>
            <a:r>
              <a:rPr lang="en-US" b="true" sz="2849">
                <a:solidFill>
                  <a:srgbClr val="000000"/>
                </a:solidFill>
                <a:latin typeface="Montserrat Bold"/>
                <a:ea typeface="Montserrat Bold"/>
                <a:cs typeface="Montserrat Bold"/>
                <a:sym typeface="Montserrat Bold"/>
              </a:rPr>
              <a:t>Difficult to standing in a market full of competitors </a:t>
            </a:r>
          </a:p>
          <a:p>
            <a:pPr algn="l" marL="615171" indent="-307586" lvl="1">
              <a:lnSpc>
                <a:spcPts val="3877"/>
              </a:lnSpc>
              <a:buFont typeface="Arial"/>
              <a:buChar char="•"/>
            </a:pPr>
            <a:r>
              <a:rPr lang="en-US" b="true" sz="2849">
                <a:solidFill>
                  <a:srgbClr val="000000"/>
                </a:solidFill>
                <a:latin typeface="Montserrat Bold"/>
                <a:ea typeface="Montserrat Bold"/>
                <a:cs typeface="Montserrat Bold"/>
                <a:sym typeface="Montserrat Bold"/>
              </a:rPr>
              <a:t>Lack of experience  </a:t>
            </a:r>
          </a:p>
          <a:p>
            <a:pPr algn="l" marL="615171" indent="-307586" lvl="1">
              <a:lnSpc>
                <a:spcPts val="3877"/>
              </a:lnSpc>
              <a:buFont typeface="Arial"/>
              <a:buChar char="•"/>
            </a:pPr>
            <a:r>
              <a:rPr lang="en-US" b="true" sz="2849">
                <a:solidFill>
                  <a:srgbClr val="000000"/>
                </a:solidFill>
                <a:latin typeface="Montserrat Bold"/>
                <a:ea typeface="Montserrat Bold"/>
                <a:cs typeface="Montserrat Bold"/>
                <a:sym typeface="Montserrat Bold"/>
              </a:rPr>
              <a:t>Limited budget </a:t>
            </a:r>
          </a:p>
          <a:p>
            <a:pPr algn="l" marL="615171" indent="-307586" lvl="1">
              <a:lnSpc>
                <a:spcPts val="3877"/>
              </a:lnSpc>
              <a:buFont typeface="Arial"/>
              <a:buChar char="•"/>
            </a:pPr>
            <a:r>
              <a:rPr lang="en-US" b="true" sz="2849">
                <a:solidFill>
                  <a:srgbClr val="000000"/>
                </a:solidFill>
                <a:latin typeface="Montserrat Bold"/>
                <a:ea typeface="Montserrat Bold"/>
                <a:cs typeface="Montserrat Bold"/>
                <a:sym typeface="Montserrat Bold"/>
              </a:rPr>
              <a:t>Low brand awareness </a:t>
            </a:r>
          </a:p>
        </p:txBody>
      </p:sp>
      <p:sp>
        <p:nvSpPr>
          <p:cNvPr name="Freeform 18" id="18"/>
          <p:cNvSpPr/>
          <p:nvPr/>
        </p:nvSpPr>
        <p:spPr>
          <a:xfrm flipH="false" flipV="false" rot="0">
            <a:off x="13074168" y="8356608"/>
            <a:ext cx="4185132" cy="3860784"/>
          </a:xfrm>
          <a:custGeom>
            <a:avLst/>
            <a:gdLst/>
            <a:ahLst/>
            <a:cxnLst/>
            <a:rect r="r" b="b" t="t" l="l"/>
            <a:pathLst>
              <a:path h="3860784" w="4185132">
                <a:moveTo>
                  <a:pt x="0" y="0"/>
                </a:moveTo>
                <a:lnTo>
                  <a:pt x="4185132" y="0"/>
                </a:lnTo>
                <a:lnTo>
                  <a:pt x="4185132" y="3860784"/>
                </a:lnTo>
                <a:lnTo>
                  <a:pt x="0" y="38607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9" id="19"/>
          <p:cNvGrpSpPr/>
          <p:nvPr/>
        </p:nvGrpSpPr>
        <p:grpSpPr>
          <a:xfrm rot="0">
            <a:off x="9975489" y="5448300"/>
            <a:ext cx="6998061" cy="4421502"/>
            <a:chOff x="0" y="0"/>
            <a:chExt cx="2342659" cy="1480134"/>
          </a:xfrm>
        </p:grpSpPr>
        <p:sp>
          <p:nvSpPr>
            <p:cNvPr name="Freeform 20" id="20"/>
            <p:cNvSpPr/>
            <p:nvPr/>
          </p:nvSpPr>
          <p:spPr>
            <a:xfrm flipH="false" flipV="false" rot="0">
              <a:off x="0" y="0"/>
              <a:ext cx="2342659" cy="1480134"/>
            </a:xfrm>
            <a:custGeom>
              <a:avLst/>
              <a:gdLst/>
              <a:ahLst/>
              <a:cxnLst/>
              <a:rect r="r" b="b" t="t" l="l"/>
              <a:pathLst>
                <a:path h="1480134" w="2342659">
                  <a:moveTo>
                    <a:pt x="16594" y="0"/>
                  </a:moveTo>
                  <a:lnTo>
                    <a:pt x="2326064" y="0"/>
                  </a:lnTo>
                  <a:cubicBezTo>
                    <a:pt x="2335229" y="0"/>
                    <a:pt x="2342659" y="7430"/>
                    <a:pt x="2342659" y="16594"/>
                  </a:cubicBezTo>
                  <a:lnTo>
                    <a:pt x="2342659" y="1463540"/>
                  </a:lnTo>
                  <a:cubicBezTo>
                    <a:pt x="2342659" y="1472705"/>
                    <a:pt x="2335229" y="1480134"/>
                    <a:pt x="2326064" y="1480134"/>
                  </a:cubicBezTo>
                  <a:lnTo>
                    <a:pt x="16594" y="1480134"/>
                  </a:lnTo>
                  <a:cubicBezTo>
                    <a:pt x="7430" y="1480134"/>
                    <a:pt x="0" y="1472705"/>
                    <a:pt x="0" y="1463540"/>
                  </a:cubicBezTo>
                  <a:lnTo>
                    <a:pt x="0" y="16594"/>
                  </a:lnTo>
                  <a:cubicBezTo>
                    <a:pt x="0" y="7430"/>
                    <a:pt x="7430" y="0"/>
                    <a:pt x="16594" y="0"/>
                  </a:cubicBezTo>
                  <a:close/>
                </a:path>
              </a:pathLst>
            </a:custGeom>
            <a:solidFill>
              <a:srgbClr val="8AB7E2"/>
            </a:solidFill>
          </p:spPr>
        </p:sp>
        <p:sp>
          <p:nvSpPr>
            <p:cNvPr name="TextBox 21" id="21"/>
            <p:cNvSpPr txBox="true"/>
            <p:nvPr/>
          </p:nvSpPr>
          <p:spPr>
            <a:xfrm>
              <a:off x="0" y="85725"/>
              <a:ext cx="2342659" cy="1394409"/>
            </a:xfrm>
            <a:prstGeom prst="rect">
              <a:avLst/>
            </a:prstGeom>
          </p:spPr>
          <p:txBody>
            <a:bodyPr anchor="ctr" rtlCol="false" tIns="50800" lIns="50800" bIns="50800" rIns="50800"/>
            <a:lstStyle/>
            <a:p>
              <a:pPr algn="ctr">
                <a:lnSpc>
                  <a:spcPts val="1925"/>
                </a:lnSpc>
              </a:pPr>
            </a:p>
          </p:txBody>
        </p:sp>
      </p:grpSp>
      <p:sp>
        <p:nvSpPr>
          <p:cNvPr name="TextBox 22" id="22"/>
          <p:cNvSpPr txBox="true"/>
          <p:nvPr/>
        </p:nvSpPr>
        <p:spPr>
          <a:xfrm rot="0">
            <a:off x="739396" y="5734493"/>
            <a:ext cx="6419454" cy="3523807"/>
          </a:xfrm>
          <a:prstGeom prst="rect">
            <a:avLst/>
          </a:prstGeom>
        </p:spPr>
        <p:txBody>
          <a:bodyPr anchor="t" rtlCol="false" tIns="0" lIns="0" bIns="0" rIns="0">
            <a:spAutoFit/>
          </a:bodyPr>
          <a:lstStyle/>
          <a:p>
            <a:pPr algn="l" marL="442865" indent="-221432" lvl="1">
              <a:lnSpc>
                <a:spcPts val="2799"/>
              </a:lnSpc>
              <a:buFont typeface="Arial"/>
              <a:buChar char="•"/>
            </a:pPr>
            <a:r>
              <a:rPr lang="en-US" b="true" sz="2051">
                <a:solidFill>
                  <a:srgbClr val="000000"/>
                </a:solidFill>
                <a:latin typeface="Montserrat Bold"/>
                <a:ea typeface="Montserrat Bold"/>
                <a:cs typeface="Montserrat Bold"/>
                <a:sym typeface="Montserrat Bold"/>
              </a:rPr>
              <a:t>Most competitors focus on static posts, not Reels chance to stand out with video content.</a:t>
            </a:r>
          </a:p>
          <a:p>
            <a:pPr algn="l" marL="442865" indent="-221432" lvl="1">
              <a:lnSpc>
                <a:spcPts val="2799"/>
              </a:lnSpc>
              <a:buFont typeface="Arial"/>
              <a:buChar char="•"/>
            </a:pPr>
            <a:r>
              <a:rPr lang="en-US" b="true" sz="2051">
                <a:solidFill>
                  <a:srgbClr val="000000"/>
                </a:solidFill>
                <a:latin typeface="Montserrat Bold"/>
                <a:ea typeface="Montserrat Bold"/>
                <a:cs typeface="Montserrat Bold"/>
                <a:sym typeface="Montserrat Bold"/>
              </a:rPr>
              <a:t> Inconsistent posting by competitors allows our to maintain a stronger presence.</a:t>
            </a:r>
          </a:p>
          <a:p>
            <a:pPr algn="l" marL="442865" indent="-221432" lvl="1">
              <a:lnSpc>
                <a:spcPts val="2799"/>
              </a:lnSpc>
              <a:buFont typeface="Arial"/>
              <a:buChar char="•"/>
            </a:pPr>
            <a:r>
              <a:rPr lang="en-US" b="true" sz="2051">
                <a:solidFill>
                  <a:srgbClr val="000000"/>
                </a:solidFill>
                <a:latin typeface="Montserrat Bold"/>
                <a:ea typeface="Montserrat Bold"/>
                <a:cs typeface="Montserrat Bold"/>
                <a:sym typeface="Montserrat Bold"/>
              </a:rPr>
              <a:t> Many don’t use Stories, so we can increase engagement through daily updates. </a:t>
            </a:r>
          </a:p>
          <a:p>
            <a:pPr algn="l" marL="442865" indent="-221432" lvl="1">
              <a:lnSpc>
                <a:spcPts val="2799"/>
              </a:lnSpc>
              <a:buFont typeface="Arial"/>
              <a:buChar char="•"/>
            </a:pPr>
            <a:r>
              <a:rPr lang="en-US" b="true" sz="2051">
                <a:solidFill>
                  <a:srgbClr val="000000"/>
                </a:solidFill>
                <a:latin typeface="Montserrat Bold"/>
                <a:ea typeface="Montserrat Bold"/>
                <a:cs typeface="Montserrat Bold"/>
                <a:sym typeface="Montserrat Bold"/>
              </a:rPr>
              <a:t>Competitors are active on either Facebook or Instagram, not both  opportunity to cover more platforms </a:t>
            </a:r>
          </a:p>
        </p:txBody>
      </p:sp>
      <p:sp>
        <p:nvSpPr>
          <p:cNvPr name="TextBox 23" id="23"/>
          <p:cNvSpPr txBox="true"/>
          <p:nvPr/>
        </p:nvSpPr>
        <p:spPr>
          <a:xfrm rot="0">
            <a:off x="10279475" y="5695025"/>
            <a:ext cx="6694075" cy="3889952"/>
          </a:xfrm>
          <a:prstGeom prst="rect">
            <a:avLst/>
          </a:prstGeom>
        </p:spPr>
        <p:txBody>
          <a:bodyPr anchor="t" rtlCol="false" tIns="0" lIns="0" bIns="0" rIns="0">
            <a:spAutoFit/>
          </a:bodyPr>
          <a:lstStyle/>
          <a:p>
            <a:pPr algn="l" marL="488725" indent="-244362" lvl="1">
              <a:lnSpc>
                <a:spcPts val="3098"/>
              </a:lnSpc>
              <a:buFont typeface="Arial"/>
              <a:buChar char="•"/>
            </a:pPr>
            <a:r>
              <a:rPr lang="en-US" b="true" sz="2263">
                <a:solidFill>
                  <a:srgbClr val="000000"/>
                </a:solidFill>
                <a:latin typeface="Montserrat Bold"/>
                <a:ea typeface="Montserrat Bold"/>
                <a:cs typeface="Montserrat Bold"/>
                <a:sym typeface="Montserrat Bold"/>
              </a:rPr>
              <a:t>Competitors offer fast shipping. </a:t>
            </a:r>
          </a:p>
          <a:p>
            <a:pPr algn="l" marL="488725" indent="-244362" lvl="1">
              <a:lnSpc>
                <a:spcPts val="3098"/>
              </a:lnSpc>
              <a:buFont typeface="Arial"/>
              <a:buChar char="•"/>
            </a:pPr>
            <a:r>
              <a:rPr lang="en-US" b="true" sz="2263">
                <a:solidFill>
                  <a:srgbClr val="000000"/>
                </a:solidFill>
                <a:latin typeface="Montserrat Bold"/>
                <a:ea typeface="Montserrat Bold"/>
                <a:cs typeface="Montserrat Bold"/>
                <a:sym typeface="Montserrat Bold"/>
              </a:rPr>
              <a:t>Some have higher product quality.  </a:t>
            </a:r>
          </a:p>
          <a:p>
            <a:pPr algn="l" marL="488725" indent="-244362" lvl="1">
              <a:lnSpc>
                <a:spcPts val="3098"/>
              </a:lnSpc>
              <a:buFont typeface="Arial"/>
              <a:buChar char="•"/>
            </a:pPr>
            <a:r>
              <a:rPr lang="en-US" b="true" sz="2263">
                <a:solidFill>
                  <a:srgbClr val="000000"/>
                </a:solidFill>
                <a:latin typeface="Montserrat Bold"/>
                <a:ea typeface="Montserrat Bold"/>
                <a:cs typeface="Montserrat Bold"/>
                <a:sym typeface="Montserrat Bold"/>
              </a:rPr>
              <a:t>Wide variety of sizes and shapes available elsewhere.</a:t>
            </a:r>
          </a:p>
          <a:p>
            <a:pPr algn="l" marL="488725" indent="-244362" lvl="1">
              <a:lnSpc>
                <a:spcPts val="3098"/>
              </a:lnSpc>
              <a:buFont typeface="Arial"/>
              <a:buChar char="•"/>
            </a:pPr>
            <a:r>
              <a:rPr lang="en-US" b="true" sz="2263">
                <a:solidFill>
                  <a:srgbClr val="000000"/>
                </a:solidFill>
                <a:latin typeface="Montserrat Bold"/>
                <a:ea typeface="Montserrat Bold"/>
                <a:cs typeface="Montserrat Bold"/>
                <a:sym typeface="Montserrat Bold"/>
              </a:rPr>
              <a:t> Strong customization options . </a:t>
            </a:r>
          </a:p>
          <a:p>
            <a:pPr algn="l" marL="488725" indent="-244362" lvl="1">
              <a:lnSpc>
                <a:spcPts val="3098"/>
              </a:lnSpc>
              <a:buFont typeface="Arial"/>
              <a:buChar char="•"/>
            </a:pPr>
            <a:r>
              <a:rPr lang="en-US" b="true" sz="2263">
                <a:solidFill>
                  <a:srgbClr val="000000"/>
                </a:solidFill>
                <a:latin typeface="Montserrat Bold"/>
                <a:ea typeface="Montserrat Bold"/>
                <a:cs typeface="Montserrat Bold"/>
                <a:sym typeface="Montserrat Bold"/>
              </a:rPr>
              <a:t>Frequent promotions and discount offers , Participation in events and exhibitions.</a:t>
            </a:r>
          </a:p>
          <a:p>
            <a:pPr algn="l" marL="488725" indent="-244362" lvl="1">
              <a:lnSpc>
                <a:spcPts val="3098"/>
              </a:lnSpc>
              <a:buFont typeface="Arial"/>
              <a:buChar char="•"/>
            </a:pPr>
            <a:r>
              <a:rPr lang="en-US" b="true" sz="2263">
                <a:solidFill>
                  <a:srgbClr val="000000"/>
                </a:solidFill>
                <a:latin typeface="Montserrat Bold"/>
                <a:ea typeface="Montserrat Bold"/>
                <a:cs typeface="Montserrat Bold"/>
                <a:sym typeface="Montserrat Bold"/>
              </a:rPr>
              <a:t>Professional websites that enhance trust and accessibility</a:t>
            </a:r>
          </a:p>
        </p:txBody>
      </p:sp>
      <p:sp>
        <p:nvSpPr>
          <p:cNvPr name="TextBox 24" id="24"/>
          <p:cNvSpPr txBox="true"/>
          <p:nvPr/>
        </p:nvSpPr>
        <p:spPr>
          <a:xfrm rot="0">
            <a:off x="2254341" y="683371"/>
            <a:ext cx="5456449" cy="675437"/>
          </a:xfrm>
          <a:prstGeom prst="rect">
            <a:avLst/>
          </a:prstGeom>
        </p:spPr>
        <p:txBody>
          <a:bodyPr anchor="t" rtlCol="false" tIns="0" lIns="0" bIns="0" rIns="0">
            <a:spAutoFit/>
          </a:bodyPr>
          <a:lstStyle/>
          <a:p>
            <a:pPr algn="l">
              <a:lnSpc>
                <a:spcPts val="5552"/>
              </a:lnSpc>
            </a:pPr>
            <a:r>
              <a:rPr lang="en-US" b="true" sz="3965">
                <a:solidFill>
                  <a:srgbClr val="000000">
                    <a:alpha val="69804"/>
                  </a:srgbClr>
                </a:solidFill>
                <a:latin typeface="Montserrat Ultra-Bold"/>
                <a:ea typeface="Montserrat Ultra-Bold"/>
                <a:cs typeface="Montserrat Ultra-Bold"/>
                <a:sym typeface="Montserrat Ultra-Bold"/>
              </a:rPr>
              <a:t>STRENGTHS</a:t>
            </a:r>
          </a:p>
        </p:txBody>
      </p:sp>
      <p:sp>
        <p:nvSpPr>
          <p:cNvPr name="TextBox 25" id="25"/>
          <p:cNvSpPr txBox="true"/>
          <p:nvPr/>
        </p:nvSpPr>
        <p:spPr>
          <a:xfrm rot="0">
            <a:off x="11967937" y="849410"/>
            <a:ext cx="5005613" cy="674189"/>
          </a:xfrm>
          <a:prstGeom prst="rect">
            <a:avLst/>
          </a:prstGeom>
        </p:spPr>
        <p:txBody>
          <a:bodyPr anchor="t" rtlCol="false" tIns="0" lIns="0" bIns="0" rIns="0">
            <a:spAutoFit/>
          </a:bodyPr>
          <a:lstStyle/>
          <a:p>
            <a:pPr algn="l">
              <a:lnSpc>
                <a:spcPts val="5621"/>
              </a:lnSpc>
            </a:pPr>
            <a:r>
              <a:rPr lang="en-US" b="true" sz="4015">
                <a:solidFill>
                  <a:srgbClr val="000000">
                    <a:alpha val="71765"/>
                  </a:srgbClr>
                </a:solidFill>
                <a:latin typeface="Montserrat Ultra-Bold"/>
                <a:ea typeface="Montserrat Ultra-Bold"/>
                <a:cs typeface="Montserrat Ultra-Bold"/>
                <a:sym typeface="Montserrat Ultra-Bold"/>
              </a:rPr>
              <a:t>WEAKNESS</a:t>
            </a:r>
          </a:p>
        </p:txBody>
      </p:sp>
      <p:sp>
        <p:nvSpPr>
          <p:cNvPr name="TextBox 26" id="26"/>
          <p:cNvSpPr txBox="true"/>
          <p:nvPr/>
        </p:nvSpPr>
        <p:spPr>
          <a:xfrm rot="0">
            <a:off x="1748756" y="4610895"/>
            <a:ext cx="5962034" cy="653495"/>
          </a:xfrm>
          <a:prstGeom prst="rect">
            <a:avLst/>
          </a:prstGeom>
        </p:spPr>
        <p:txBody>
          <a:bodyPr anchor="t" rtlCol="false" tIns="0" lIns="0" bIns="0" rIns="0">
            <a:spAutoFit/>
          </a:bodyPr>
          <a:lstStyle/>
          <a:p>
            <a:pPr algn="l">
              <a:lnSpc>
                <a:spcPts val="5398"/>
              </a:lnSpc>
            </a:pPr>
            <a:r>
              <a:rPr lang="en-US" b="true" sz="3855">
                <a:solidFill>
                  <a:srgbClr val="000000">
                    <a:alpha val="69804"/>
                  </a:srgbClr>
                </a:solidFill>
                <a:latin typeface="Montserrat Ultra-Bold"/>
                <a:ea typeface="Montserrat Ultra-Bold"/>
                <a:cs typeface="Montserrat Ultra-Bold"/>
                <a:sym typeface="Montserrat Ultra-Bold"/>
              </a:rPr>
              <a:t>OPPORTUNITIES</a:t>
            </a:r>
          </a:p>
        </p:txBody>
      </p:sp>
      <p:sp>
        <p:nvSpPr>
          <p:cNvPr name="TextBox 27" id="27"/>
          <p:cNvSpPr txBox="true"/>
          <p:nvPr/>
        </p:nvSpPr>
        <p:spPr>
          <a:xfrm rot="0">
            <a:off x="12325257" y="4610895"/>
            <a:ext cx="3996237" cy="653495"/>
          </a:xfrm>
          <a:prstGeom prst="rect">
            <a:avLst/>
          </a:prstGeom>
        </p:spPr>
        <p:txBody>
          <a:bodyPr anchor="t" rtlCol="false" tIns="0" lIns="0" bIns="0" rIns="0">
            <a:spAutoFit/>
          </a:bodyPr>
          <a:lstStyle/>
          <a:p>
            <a:pPr algn="l">
              <a:lnSpc>
                <a:spcPts val="5398"/>
              </a:lnSpc>
            </a:pPr>
            <a:r>
              <a:rPr lang="en-US" b="true" sz="3855">
                <a:solidFill>
                  <a:srgbClr val="000000">
                    <a:alpha val="70980"/>
                  </a:srgbClr>
                </a:solidFill>
                <a:latin typeface="Montserrat Ultra-Bold"/>
                <a:ea typeface="Montserrat Ultra-Bold"/>
                <a:cs typeface="Montserrat Ultra-Bold"/>
                <a:sym typeface="Montserrat Ultra-Bold"/>
              </a:rPr>
              <a:t>THREATS</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3" id="3"/>
          <p:cNvGrpSpPr/>
          <p:nvPr/>
        </p:nvGrpSpPr>
        <p:grpSpPr>
          <a:xfrm rot="0">
            <a:off x="8892972" y="4823914"/>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5" id="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227066" y="4823914"/>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8" id="8"/>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14760899" y="4823914"/>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1" id="11"/>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2" id="12"/>
          <p:cNvSpPr txBox="true"/>
          <p:nvPr/>
        </p:nvSpPr>
        <p:spPr>
          <a:xfrm rot="0">
            <a:off x="4732501" y="2459889"/>
            <a:ext cx="8822997"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Objectives </a:t>
            </a:r>
          </a:p>
        </p:txBody>
      </p:sp>
      <p:sp>
        <p:nvSpPr>
          <p:cNvPr name="TextBox 13" id="13"/>
          <p:cNvSpPr txBox="true"/>
          <p:nvPr/>
        </p:nvSpPr>
        <p:spPr>
          <a:xfrm rot="0">
            <a:off x="1133551" y="5613880"/>
            <a:ext cx="4385750"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Awareness</a:t>
            </a:r>
          </a:p>
        </p:txBody>
      </p:sp>
      <p:sp>
        <p:nvSpPr>
          <p:cNvPr name="TextBox 14" id="14"/>
          <p:cNvSpPr txBox="true"/>
          <p:nvPr/>
        </p:nvSpPr>
        <p:spPr>
          <a:xfrm rot="0">
            <a:off x="7651802" y="5690080"/>
            <a:ext cx="4605746"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Engagement</a:t>
            </a:r>
          </a:p>
        </p:txBody>
      </p:sp>
      <p:sp>
        <p:nvSpPr>
          <p:cNvPr name="TextBox 15" id="15"/>
          <p:cNvSpPr txBox="true"/>
          <p:nvPr/>
        </p:nvSpPr>
        <p:spPr>
          <a:xfrm rot="0">
            <a:off x="1164534" y="6426681"/>
            <a:ext cx="3965085" cy="1761744"/>
          </a:xfrm>
          <a:prstGeom prst="rect">
            <a:avLst/>
          </a:prstGeom>
        </p:spPr>
        <p:txBody>
          <a:bodyPr anchor="t" rtlCol="false" tIns="0" lIns="0" bIns="0" rIns="0">
            <a:spAutoFit/>
          </a:bodyPr>
          <a:lstStyle/>
          <a:p>
            <a:pPr algn="l" marL="496571" indent="-248285" lvl="1">
              <a:lnSpc>
                <a:spcPts val="3588"/>
              </a:lnSpc>
              <a:buFont typeface="Arial"/>
              <a:buChar char="•"/>
            </a:pPr>
            <a:r>
              <a:rPr lang="en-US" b="true" sz="2300">
                <a:solidFill>
                  <a:srgbClr val="000000"/>
                </a:solidFill>
                <a:latin typeface="DM Sans Bold"/>
                <a:ea typeface="DM Sans Bold"/>
                <a:cs typeface="DM Sans Bold"/>
                <a:sym typeface="DM Sans Bold"/>
              </a:rPr>
              <a:t>Post 40 posts and +60 stories.  </a:t>
            </a:r>
          </a:p>
          <a:p>
            <a:pPr algn="l" marL="496571" indent="-248285" lvl="1">
              <a:lnSpc>
                <a:spcPts val="3588"/>
              </a:lnSpc>
              <a:buFont typeface="Arial"/>
              <a:buChar char="•"/>
            </a:pPr>
            <a:r>
              <a:rPr lang="en-US" b="true" sz="2300">
                <a:solidFill>
                  <a:srgbClr val="000000"/>
                </a:solidFill>
                <a:latin typeface="DM Sans Bold"/>
                <a:ea typeface="DM Sans Bold"/>
                <a:cs typeface="DM Sans Bold"/>
                <a:sym typeface="DM Sans Bold"/>
              </a:rPr>
              <a:t>Gain 400-800 followers. </a:t>
            </a:r>
          </a:p>
        </p:txBody>
      </p:sp>
      <p:sp>
        <p:nvSpPr>
          <p:cNvPr name="TextBox 16" id="16"/>
          <p:cNvSpPr txBox="true"/>
          <p:nvPr/>
        </p:nvSpPr>
        <p:spPr>
          <a:xfrm rot="0">
            <a:off x="14534707"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Sales</a:t>
            </a:r>
          </a:p>
        </p:txBody>
      </p:sp>
      <p:sp>
        <p:nvSpPr>
          <p:cNvPr name="Freeform 17" id="17"/>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9" id="19"/>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0" id="20"/>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1" id="21"/>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2" id="22"/>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23" id="23"/>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24" id="24"/>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25" id="25"/>
          <p:cNvSpPr txBox="true"/>
          <p:nvPr/>
        </p:nvSpPr>
        <p:spPr>
          <a:xfrm rot="0">
            <a:off x="7412485" y="6428841"/>
            <a:ext cx="3965085" cy="2209419"/>
          </a:xfrm>
          <a:prstGeom prst="rect">
            <a:avLst/>
          </a:prstGeom>
        </p:spPr>
        <p:txBody>
          <a:bodyPr anchor="t" rtlCol="false" tIns="0" lIns="0" bIns="0" rIns="0">
            <a:spAutoFit/>
          </a:bodyPr>
          <a:lstStyle/>
          <a:p>
            <a:pPr algn="l" marL="496571" indent="-248285" lvl="1">
              <a:lnSpc>
                <a:spcPts val="3588"/>
              </a:lnSpc>
              <a:buFont typeface="Arial"/>
              <a:buChar char="•"/>
            </a:pPr>
            <a:r>
              <a:rPr lang="en-US" b="true" sz="2300">
                <a:solidFill>
                  <a:srgbClr val="000000"/>
                </a:solidFill>
                <a:latin typeface="DM Sans Bold"/>
                <a:ea typeface="DM Sans Bold"/>
                <a:cs typeface="DM Sans Bold"/>
                <a:sym typeface="DM Sans Bold"/>
              </a:rPr>
              <a:t>Achieve 20% interaction on posts and stories. </a:t>
            </a:r>
          </a:p>
          <a:p>
            <a:pPr algn="l" marL="496571" indent="-248285" lvl="1">
              <a:lnSpc>
                <a:spcPts val="3588"/>
              </a:lnSpc>
              <a:buFont typeface="Arial"/>
              <a:buChar char="•"/>
            </a:pPr>
            <a:r>
              <a:rPr lang="en-US" b="true" sz="2300">
                <a:solidFill>
                  <a:srgbClr val="000000"/>
                </a:solidFill>
                <a:latin typeface="DM Sans Bold"/>
                <a:ea typeface="DM Sans Bold"/>
                <a:cs typeface="DM Sans Bold"/>
                <a:sym typeface="DM Sans Bold"/>
              </a:rPr>
              <a:t> Achieve 50-100 direct messages. </a:t>
            </a:r>
          </a:p>
        </p:txBody>
      </p:sp>
      <p:sp>
        <p:nvSpPr>
          <p:cNvPr name="TextBox 26" id="26"/>
          <p:cNvSpPr txBox="true"/>
          <p:nvPr/>
        </p:nvSpPr>
        <p:spPr>
          <a:xfrm rot="0">
            <a:off x="13029384" y="6293331"/>
            <a:ext cx="3965085" cy="2209419"/>
          </a:xfrm>
          <a:prstGeom prst="rect">
            <a:avLst/>
          </a:prstGeom>
        </p:spPr>
        <p:txBody>
          <a:bodyPr anchor="t" rtlCol="false" tIns="0" lIns="0" bIns="0" rIns="0">
            <a:spAutoFit/>
          </a:bodyPr>
          <a:lstStyle/>
          <a:p>
            <a:pPr algn="l" marL="496571" indent="-248285" lvl="1">
              <a:lnSpc>
                <a:spcPts val="3588"/>
              </a:lnSpc>
              <a:buFont typeface="Arial"/>
              <a:buChar char="•"/>
            </a:pPr>
            <a:r>
              <a:rPr lang="en-US" b="true" sz="2300">
                <a:solidFill>
                  <a:srgbClr val="000000"/>
                </a:solidFill>
                <a:latin typeface="DM Sans Bold"/>
                <a:ea typeface="DM Sans Bold"/>
                <a:cs typeface="DM Sans Bold"/>
                <a:sym typeface="DM Sans Bold"/>
              </a:rPr>
              <a:t>Achieve 20-30 orders. </a:t>
            </a:r>
          </a:p>
          <a:p>
            <a:pPr algn="l" marL="496571" indent="-248285" lvl="1">
              <a:lnSpc>
                <a:spcPts val="3588"/>
              </a:lnSpc>
              <a:buFont typeface="Arial"/>
              <a:buChar char="•"/>
            </a:pPr>
            <a:r>
              <a:rPr lang="en-US" b="true" sz="2300">
                <a:solidFill>
                  <a:srgbClr val="000000"/>
                </a:solidFill>
                <a:latin typeface="DM Sans Bold"/>
                <a:ea typeface="DM Sans Bold"/>
                <a:cs typeface="DM Sans Bold"/>
                <a:sym typeface="DM Sans Bold"/>
              </a:rPr>
              <a:t>Contribution between us and small libraries, workspaces, or mobile and laptop repair shops. </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4837253" y="535305"/>
            <a:ext cx="861349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Buyer persona </a:t>
            </a:r>
          </a:p>
        </p:txBody>
      </p:sp>
      <p:sp>
        <p:nvSpPr>
          <p:cNvPr name="TextBox 3" id="3"/>
          <p:cNvSpPr txBox="true"/>
          <p:nvPr/>
        </p:nvSpPr>
        <p:spPr>
          <a:xfrm rot="0">
            <a:off x="4837253" y="2065973"/>
            <a:ext cx="5540080" cy="3590925"/>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000000"/>
                </a:solidFill>
                <a:latin typeface="DM Sans Bold"/>
                <a:ea typeface="DM Sans Bold"/>
                <a:cs typeface="DM Sans Bold"/>
                <a:sym typeface="DM Sans Bold"/>
              </a:rPr>
              <a:t>Name: Hana</a:t>
            </a:r>
          </a:p>
          <a:p>
            <a:pPr algn="l" marL="647700" indent="-323850" lvl="1">
              <a:lnSpc>
                <a:spcPts val="4050"/>
              </a:lnSpc>
              <a:buFont typeface="Arial"/>
              <a:buChar char="•"/>
            </a:pPr>
            <a:r>
              <a:rPr lang="en-US" b="true" sz="3000" spc="179">
                <a:solidFill>
                  <a:srgbClr val="000000"/>
                </a:solidFill>
                <a:latin typeface="DM Sans Bold"/>
                <a:ea typeface="DM Sans Bold"/>
                <a:cs typeface="DM Sans Bold"/>
                <a:sym typeface="DM Sans Bold"/>
              </a:rPr>
              <a:t>Age: </a:t>
            </a:r>
            <a:r>
              <a:rPr lang="en-US" b="true" sz="3000" spc="179">
                <a:solidFill>
                  <a:srgbClr val="000000"/>
                </a:solidFill>
                <a:latin typeface="DM Sans Bold"/>
                <a:ea typeface="DM Sans Bold"/>
                <a:cs typeface="DM Sans Bold"/>
                <a:sym typeface="DM Sans Bold"/>
              </a:rPr>
              <a:t>20</a:t>
            </a:r>
          </a:p>
          <a:p>
            <a:pPr algn="l" marL="647700" indent="-323850" lvl="1">
              <a:lnSpc>
                <a:spcPts val="4050"/>
              </a:lnSpc>
              <a:buFont typeface="Arial"/>
              <a:buChar char="•"/>
            </a:pPr>
            <a:r>
              <a:rPr lang="en-US" b="true" sz="3000" spc="179">
                <a:solidFill>
                  <a:srgbClr val="000000"/>
                </a:solidFill>
                <a:latin typeface="DM Sans Bold"/>
                <a:ea typeface="DM Sans Bold"/>
                <a:cs typeface="DM Sans Bold"/>
                <a:sym typeface="DM Sans Bold"/>
              </a:rPr>
              <a:t>City: Mansoura</a:t>
            </a:r>
          </a:p>
          <a:p>
            <a:pPr algn="l" marL="647700" indent="-323850" lvl="1">
              <a:lnSpc>
                <a:spcPts val="4050"/>
              </a:lnSpc>
              <a:buFont typeface="Arial"/>
              <a:buChar char="•"/>
            </a:pPr>
            <a:r>
              <a:rPr lang="en-US" b="true" sz="3000" spc="179">
                <a:solidFill>
                  <a:srgbClr val="000000"/>
                </a:solidFill>
                <a:latin typeface="DM Sans Bold"/>
                <a:ea typeface="DM Sans Bold"/>
                <a:cs typeface="DM Sans Bold"/>
                <a:sym typeface="DM Sans Bold"/>
              </a:rPr>
              <a:t>Hobbies: </a:t>
            </a:r>
            <a:r>
              <a:rPr lang="en-US" b="true" sz="3000" spc="179">
                <a:solidFill>
                  <a:srgbClr val="000000"/>
                </a:solidFill>
                <a:latin typeface="DM Sans Bold"/>
                <a:ea typeface="DM Sans Bold"/>
                <a:cs typeface="DM Sans Bold"/>
                <a:sym typeface="DM Sans Bold"/>
              </a:rPr>
              <a:t>Swimming-books-Drawing</a:t>
            </a:r>
          </a:p>
          <a:p>
            <a:pPr algn="l" marL="647700" indent="-323850" lvl="1">
              <a:lnSpc>
                <a:spcPts val="4050"/>
              </a:lnSpc>
              <a:spcBef>
                <a:spcPct val="0"/>
              </a:spcBef>
              <a:buFont typeface="Arial"/>
              <a:buChar char="•"/>
            </a:pPr>
            <a:r>
              <a:rPr lang="en-US" b="true" sz="3000" spc="179">
                <a:solidFill>
                  <a:srgbClr val="000000"/>
                </a:solidFill>
                <a:latin typeface="DM Sans Bold"/>
                <a:ea typeface="DM Sans Bold"/>
                <a:cs typeface="DM Sans Bold"/>
                <a:sym typeface="DM Sans Bold"/>
              </a:rPr>
              <a:t>College: Faculty of physical therapy </a:t>
            </a:r>
          </a:p>
        </p:txBody>
      </p:sp>
      <p:sp>
        <p:nvSpPr>
          <p:cNvPr name="TextBox 4" id="4"/>
          <p:cNvSpPr txBox="true"/>
          <p:nvPr/>
        </p:nvSpPr>
        <p:spPr>
          <a:xfrm rot="0">
            <a:off x="1763840" y="7756041"/>
            <a:ext cx="861349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USP</a:t>
            </a:r>
          </a:p>
        </p:txBody>
      </p:sp>
      <p:sp>
        <p:nvSpPr>
          <p:cNvPr name="TextBox 5" id="5"/>
          <p:cNvSpPr txBox="true"/>
          <p:nvPr/>
        </p:nvSpPr>
        <p:spPr>
          <a:xfrm rot="0">
            <a:off x="5161974" y="7716036"/>
            <a:ext cx="8321292" cy="1019175"/>
          </a:xfrm>
          <a:prstGeom prst="rect">
            <a:avLst/>
          </a:prstGeom>
        </p:spPr>
        <p:txBody>
          <a:bodyPr anchor="t" rtlCol="false" tIns="0" lIns="0" bIns="0" rIns="0">
            <a:spAutoFit/>
          </a:bodyPr>
          <a:lstStyle/>
          <a:p>
            <a:pPr algn="l">
              <a:lnSpc>
                <a:spcPts val="4050"/>
              </a:lnSpc>
            </a:pPr>
            <a:r>
              <a:rPr lang="en-US" b="true" sz="3000" spc="179">
                <a:solidFill>
                  <a:srgbClr val="000000"/>
                </a:solidFill>
                <a:latin typeface="DM Sans Bold"/>
                <a:ea typeface="DM Sans Bold"/>
                <a:cs typeface="DM Sans Bold"/>
                <a:sym typeface="DM Sans Bold"/>
              </a:rPr>
              <a:t>provide the customer with customized Stickers  upon request</a:t>
            </a:r>
          </a:p>
        </p:txBody>
      </p:sp>
      <p:sp>
        <p:nvSpPr>
          <p:cNvPr name="TextBox 6" id="6"/>
          <p:cNvSpPr txBox="true"/>
          <p:nvPr/>
        </p:nvSpPr>
        <p:spPr>
          <a:xfrm rot="0">
            <a:off x="9745043" y="2178367"/>
            <a:ext cx="6381068" cy="4619625"/>
          </a:xfrm>
          <a:prstGeom prst="rect">
            <a:avLst/>
          </a:prstGeom>
        </p:spPr>
        <p:txBody>
          <a:bodyPr anchor="t" rtlCol="false" tIns="0" lIns="0" bIns="0" rIns="0">
            <a:spAutoFit/>
          </a:bodyPr>
          <a:lstStyle/>
          <a:p>
            <a:pPr algn="l" marL="647700" indent="-323850" lvl="1">
              <a:lnSpc>
                <a:spcPts val="4050"/>
              </a:lnSpc>
              <a:buFont typeface="Arial"/>
              <a:buChar char="•"/>
            </a:pPr>
            <a:r>
              <a:rPr lang="en-US" b="true" sz="3000" spc="179">
                <a:solidFill>
                  <a:srgbClr val="000000"/>
                </a:solidFill>
                <a:latin typeface="DM Sans Bold"/>
                <a:ea typeface="DM Sans Bold"/>
                <a:cs typeface="DM Sans Bold"/>
                <a:sym typeface="DM Sans Bold"/>
              </a:rPr>
              <a:t>Name: Anas</a:t>
            </a:r>
          </a:p>
          <a:p>
            <a:pPr algn="l" marL="647700" indent="-323850" lvl="1">
              <a:lnSpc>
                <a:spcPts val="4050"/>
              </a:lnSpc>
              <a:buFont typeface="Arial"/>
              <a:buChar char="•"/>
            </a:pPr>
            <a:r>
              <a:rPr lang="en-US" b="true" sz="3000" spc="179">
                <a:solidFill>
                  <a:srgbClr val="000000"/>
                </a:solidFill>
                <a:latin typeface="DM Sans Bold"/>
                <a:ea typeface="DM Sans Bold"/>
                <a:cs typeface="DM Sans Bold"/>
                <a:sym typeface="DM Sans Bold"/>
              </a:rPr>
              <a:t>Age: 24</a:t>
            </a:r>
          </a:p>
          <a:p>
            <a:pPr algn="l" marL="647700" indent="-323850" lvl="1">
              <a:lnSpc>
                <a:spcPts val="4050"/>
              </a:lnSpc>
              <a:buFont typeface="Arial"/>
              <a:buChar char="•"/>
            </a:pPr>
            <a:r>
              <a:rPr lang="en-US" b="true" sz="3000" spc="179">
                <a:solidFill>
                  <a:srgbClr val="000000"/>
                </a:solidFill>
                <a:latin typeface="DM Sans Bold"/>
                <a:ea typeface="DM Sans Bold"/>
                <a:cs typeface="DM Sans Bold"/>
                <a:sym typeface="DM Sans Bold"/>
              </a:rPr>
              <a:t>City: Mansoura</a:t>
            </a:r>
          </a:p>
          <a:p>
            <a:pPr algn="l" marL="647700" indent="-323850" lvl="1">
              <a:lnSpc>
                <a:spcPts val="4050"/>
              </a:lnSpc>
              <a:buFont typeface="Arial"/>
              <a:buChar char="•"/>
            </a:pPr>
            <a:r>
              <a:rPr lang="en-US" b="true" sz="3000" spc="179">
                <a:solidFill>
                  <a:srgbClr val="000000"/>
                </a:solidFill>
                <a:latin typeface="DM Sans Bold"/>
                <a:ea typeface="DM Sans Bold"/>
                <a:cs typeface="DM Sans Bold"/>
                <a:sym typeface="DM Sans Bold"/>
              </a:rPr>
              <a:t>Hobbies: Programming-digital marketing-Anime-Ropotics</a:t>
            </a:r>
          </a:p>
          <a:p>
            <a:pPr algn="l" marL="647700" indent="-323850" lvl="1">
              <a:lnSpc>
                <a:spcPts val="4050"/>
              </a:lnSpc>
              <a:spcBef>
                <a:spcPct val="0"/>
              </a:spcBef>
              <a:buFont typeface="Arial"/>
              <a:buChar char="•"/>
            </a:pPr>
            <a:r>
              <a:rPr lang="en-US" b="true" sz="3000" spc="179">
                <a:solidFill>
                  <a:srgbClr val="000000"/>
                </a:solidFill>
                <a:latin typeface="DM Sans Bold"/>
                <a:ea typeface="DM Sans Bold"/>
                <a:cs typeface="DM Sans Bold"/>
                <a:sym typeface="DM Sans Bold"/>
              </a:rPr>
              <a:t>College: Faculty of Computer and Information science</a:t>
            </a:r>
          </a:p>
        </p:txBody>
      </p:sp>
      <p:grpSp>
        <p:nvGrpSpPr>
          <p:cNvPr name="Group 7" id="7"/>
          <p:cNvGrpSpPr/>
          <p:nvPr/>
        </p:nvGrpSpPr>
        <p:grpSpPr>
          <a:xfrm rot="0">
            <a:off x="909534" y="2169795"/>
            <a:ext cx="3927719" cy="2342198"/>
            <a:chOff x="0" y="0"/>
            <a:chExt cx="5236959" cy="3122930"/>
          </a:xfrm>
        </p:grpSpPr>
        <p:sp>
          <p:nvSpPr>
            <p:cNvPr name="Freeform 8" id="8"/>
            <p:cNvSpPr/>
            <p:nvPr/>
          </p:nvSpPr>
          <p:spPr>
            <a:xfrm flipH="false" flipV="false" rot="0">
              <a:off x="0" y="0"/>
              <a:ext cx="5236972" cy="3122943"/>
            </a:xfrm>
            <a:custGeom>
              <a:avLst/>
              <a:gdLst/>
              <a:ahLst/>
              <a:cxnLst/>
              <a:rect r="r" b="b" t="t" l="l"/>
              <a:pathLst>
                <a:path h="3122943" w="5236972">
                  <a:moveTo>
                    <a:pt x="243967" y="0"/>
                  </a:moveTo>
                  <a:cubicBezTo>
                    <a:pt x="108966" y="0"/>
                    <a:pt x="0" y="115530"/>
                    <a:pt x="0" y="258663"/>
                  </a:cubicBezTo>
                  <a:lnTo>
                    <a:pt x="0" y="2864954"/>
                  </a:lnTo>
                  <a:cubicBezTo>
                    <a:pt x="0" y="3007683"/>
                    <a:pt x="108966" y="3122943"/>
                    <a:pt x="242824" y="3122943"/>
                  </a:cubicBezTo>
                  <a:cubicBezTo>
                    <a:pt x="243205" y="3122943"/>
                    <a:pt x="243586" y="3122943"/>
                    <a:pt x="243967" y="3122943"/>
                  </a:cubicBezTo>
                  <a:lnTo>
                    <a:pt x="4993005" y="3122943"/>
                  </a:lnTo>
                  <a:cubicBezTo>
                    <a:pt x="5127879" y="3122943"/>
                    <a:pt x="5236972" y="3007414"/>
                    <a:pt x="5236972" y="2864280"/>
                  </a:cubicBezTo>
                  <a:lnTo>
                    <a:pt x="5236972" y="258663"/>
                  </a:lnTo>
                  <a:cubicBezTo>
                    <a:pt x="5236972" y="115530"/>
                    <a:pt x="5128006" y="0"/>
                    <a:pt x="4993005" y="0"/>
                  </a:cubicBezTo>
                  <a:close/>
                </a:path>
              </a:pathLst>
            </a:custGeom>
            <a:blipFill>
              <a:blip r:embed="rId2"/>
              <a:stretch>
                <a:fillRect l="0" t="-5898" r="-11" b="-5972"/>
              </a:stretch>
            </a:blipFill>
          </p:spPr>
        </p:sp>
      </p:grpSp>
      <p:grpSp>
        <p:nvGrpSpPr>
          <p:cNvPr name="Group 9" id="9"/>
          <p:cNvGrpSpPr/>
          <p:nvPr/>
        </p:nvGrpSpPr>
        <p:grpSpPr>
          <a:xfrm rot="0">
            <a:off x="13483266" y="1217085"/>
            <a:ext cx="3776034" cy="2123808"/>
            <a:chOff x="0" y="0"/>
            <a:chExt cx="5034712" cy="2831744"/>
          </a:xfrm>
        </p:grpSpPr>
        <p:sp>
          <p:nvSpPr>
            <p:cNvPr name="Freeform 10" id="10"/>
            <p:cNvSpPr/>
            <p:nvPr/>
          </p:nvSpPr>
          <p:spPr>
            <a:xfrm flipH="false" flipV="false" rot="0">
              <a:off x="0" y="0"/>
              <a:ext cx="5034661" cy="2831719"/>
            </a:xfrm>
            <a:custGeom>
              <a:avLst/>
              <a:gdLst/>
              <a:ahLst/>
              <a:cxnLst/>
              <a:rect r="r" b="b" t="t" l="l"/>
              <a:pathLst>
                <a:path h="2831719" w="5034661">
                  <a:moveTo>
                    <a:pt x="234569" y="0"/>
                  </a:moveTo>
                  <a:cubicBezTo>
                    <a:pt x="104775" y="0"/>
                    <a:pt x="0" y="104775"/>
                    <a:pt x="0" y="234569"/>
                  </a:cubicBezTo>
                  <a:lnTo>
                    <a:pt x="0" y="2597785"/>
                  </a:lnTo>
                  <a:cubicBezTo>
                    <a:pt x="0" y="2727198"/>
                    <a:pt x="104775" y="2831719"/>
                    <a:pt x="233426" y="2831719"/>
                  </a:cubicBezTo>
                  <a:cubicBezTo>
                    <a:pt x="233807" y="2831719"/>
                    <a:pt x="234061" y="2831719"/>
                    <a:pt x="234442" y="2831719"/>
                  </a:cubicBezTo>
                  <a:lnTo>
                    <a:pt x="4800092" y="2831719"/>
                  </a:lnTo>
                  <a:cubicBezTo>
                    <a:pt x="4929759" y="2831719"/>
                    <a:pt x="5034661" y="2726944"/>
                    <a:pt x="5034661" y="2597150"/>
                  </a:cubicBezTo>
                  <a:lnTo>
                    <a:pt x="5034661" y="234569"/>
                  </a:lnTo>
                  <a:cubicBezTo>
                    <a:pt x="5034661" y="104775"/>
                    <a:pt x="4929886" y="0"/>
                    <a:pt x="4800219" y="0"/>
                  </a:cubicBezTo>
                  <a:close/>
                </a:path>
              </a:pathLst>
            </a:custGeom>
            <a:blipFill>
              <a:blip r:embed="rId3"/>
              <a:stretch>
                <a:fillRect l="0" t="-9265" r="-12" b="-9345"/>
              </a:stretch>
            </a:blipFill>
          </p:spPr>
        </p:sp>
      </p:grpSp>
      <p:sp>
        <p:nvSpPr>
          <p:cNvPr name="Freeform 11" id="11"/>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4" id="14"/>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6" id="16"/>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7" id="17"/>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672061" y="1025292"/>
            <a:ext cx="5587239" cy="2662922"/>
            <a:chOff x="0" y="0"/>
            <a:chExt cx="2065940" cy="984643"/>
          </a:xfrm>
        </p:grpSpPr>
        <p:sp>
          <p:nvSpPr>
            <p:cNvPr name="Freeform 3" id="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4" id="4"/>
            <p:cNvSpPr txBox="true"/>
            <p:nvPr/>
          </p:nvSpPr>
          <p:spPr>
            <a:xfrm>
              <a:off x="0" y="-76200"/>
              <a:ext cx="2065940" cy="1060843"/>
            </a:xfrm>
            <a:prstGeom prst="rect">
              <a:avLst/>
            </a:prstGeom>
          </p:spPr>
          <p:txBody>
            <a:bodyPr anchor="ctr" rtlCol="false" tIns="50800" lIns="50800" bIns="50800" rIns="50800"/>
            <a:lstStyle/>
            <a:p>
              <a:pPr algn="ctr">
                <a:lnSpc>
                  <a:spcPts val="4900"/>
                </a:lnSpc>
              </a:pPr>
              <a:r>
                <a:rPr lang="en-US" sz="3500" b="true">
                  <a:solidFill>
                    <a:srgbClr val="000000"/>
                  </a:solidFill>
                  <a:latin typeface="Inter Bold"/>
                  <a:ea typeface="Inter Bold"/>
                  <a:cs typeface="Inter Bold"/>
                  <a:sym typeface="Inter Bold"/>
                </a:rPr>
                <a:t>Promotion</a:t>
              </a:r>
            </a:p>
            <a:p>
              <a:pPr algn="ctr" marL="0" indent="0" lvl="0">
                <a:lnSpc>
                  <a:spcPts val="2659"/>
                </a:lnSpc>
                <a:spcBef>
                  <a:spcPct val="0"/>
                </a:spcBef>
              </a:pPr>
              <a:r>
                <a:rPr lang="en-US" b="true" sz="1899">
                  <a:solidFill>
                    <a:srgbClr val="000000"/>
                  </a:solidFill>
                  <a:latin typeface="Inter Bold"/>
                  <a:ea typeface="Inter Bold"/>
                  <a:cs typeface="Inter Bold"/>
                  <a:sym typeface="Inter Bold"/>
                </a:rPr>
                <a:t>Facebook ads + posting sticker photos on Facebook &amp; Instagram + Reels showcasing designs to boost engagement.</a:t>
              </a:r>
            </a:p>
          </p:txBody>
        </p:sp>
      </p:grpSp>
      <p:grpSp>
        <p:nvGrpSpPr>
          <p:cNvPr name="Group 5" id="5"/>
          <p:cNvGrpSpPr/>
          <p:nvPr/>
        </p:nvGrpSpPr>
        <p:grpSpPr>
          <a:xfrm rot="0">
            <a:off x="11672061" y="3808631"/>
            <a:ext cx="5587239" cy="2662922"/>
            <a:chOff x="0" y="0"/>
            <a:chExt cx="2065940" cy="984643"/>
          </a:xfrm>
        </p:grpSpPr>
        <p:sp>
          <p:nvSpPr>
            <p:cNvPr name="Freeform 6" id="6"/>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7" id="7"/>
            <p:cNvSpPr txBox="true"/>
            <p:nvPr/>
          </p:nvSpPr>
          <p:spPr>
            <a:xfrm>
              <a:off x="0" y="-76200"/>
              <a:ext cx="2065940" cy="1060843"/>
            </a:xfrm>
            <a:prstGeom prst="rect">
              <a:avLst/>
            </a:prstGeom>
          </p:spPr>
          <p:txBody>
            <a:bodyPr anchor="ctr" rtlCol="false" tIns="50800" lIns="50800" bIns="50800" rIns="50800"/>
            <a:lstStyle/>
            <a:p>
              <a:pPr algn="ctr">
                <a:lnSpc>
                  <a:spcPts val="4900"/>
                </a:lnSpc>
              </a:pPr>
              <a:r>
                <a:rPr lang="en-US" sz="3500" b="true">
                  <a:solidFill>
                    <a:srgbClr val="000000"/>
                  </a:solidFill>
                  <a:latin typeface="Inter Bold"/>
                  <a:ea typeface="Inter Bold"/>
                  <a:cs typeface="Inter Bold"/>
                  <a:sym typeface="Inter Bold"/>
                </a:rPr>
                <a:t>Process</a:t>
              </a:r>
            </a:p>
            <a:p>
              <a:pPr algn="ctr" marL="0" indent="0" lvl="0">
                <a:lnSpc>
                  <a:spcPts val="2659"/>
                </a:lnSpc>
                <a:spcBef>
                  <a:spcPct val="0"/>
                </a:spcBef>
              </a:pPr>
              <a:r>
                <a:rPr lang="en-US" b="true" sz="1899">
                  <a:solidFill>
                    <a:srgbClr val="000000"/>
                  </a:solidFill>
                  <a:latin typeface="Inter Bold"/>
                  <a:ea typeface="Inter Bold"/>
                  <a:cs typeface="Inter Bold"/>
                  <a:sym typeface="Inter Bold"/>
                </a:rPr>
                <a:t> Order via DM → Preparation in 1-3 days Shipping in 2-5 days</a:t>
              </a:r>
              <a:r>
                <a:rPr lang="en-US" sz="1899">
                  <a:solidFill>
                    <a:srgbClr val="000000"/>
                  </a:solidFill>
                  <a:latin typeface="Inter"/>
                  <a:ea typeface="Inter"/>
                  <a:cs typeface="Inter"/>
                  <a:sym typeface="Inter"/>
                </a:rPr>
                <a:t>.</a:t>
              </a:r>
            </a:p>
          </p:txBody>
        </p:sp>
      </p:grpSp>
      <p:grpSp>
        <p:nvGrpSpPr>
          <p:cNvPr name="Group 8" id="8"/>
          <p:cNvGrpSpPr/>
          <p:nvPr/>
        </p:nvGrpSpPr>
        <p:grpSpPr>
          <a:xfrm rot="0">
            <a:off x="11672061" y="6595378"/>
            <a:ext cx="5587239" cy="2662922"/>
            <a:chOff x="0" y="0"/>
            <a:chExt cx="2065940" cy="984643"/>
          </a:xfrm>
        </p:grpSpPr>
        <p:sp>
          <p:nvSpPr>
            <p:cNvPr name="Freeform 9" id="9"/>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0" id="10"/>
            <p:cNvSpPr txBox="true"/>
            <p:nvPr/>
          </p:nvSpPr>
          <p:spPr>
            <a:xfrm>
              <a:off x="0" y="-76200"/>
              <a:ext cx="2065940" cy="1060843"/>
            </a:xfrm>
            <a:prstGeom prst="rect">
              <a:avLst/>
            </a:prstGeom>
          </p:spPr>
          <p:txBody>
            <a:bodyPr anchor="ctr" rtlCol="false" tIns="50800" lIns="50800" bIns="50800" rIns="50800"/>
            <a:lstStyle/>
            <a:p>
              <a:pPr algn="ctr">
                <a:lnSpc>
                  <a:spcPts val="4900"/>
                </a:lnSpc>
              </a:pPr>
              <a:r>
                <a:rPr lang="en-US" sz="3500" b="true">
                  <a:solidFill>
                    <a:srgbClr val="000000"/>
                  </a:solidFill>
                  <a:latin typeface="Inter Bold"/>
                  <a:ea typeface="Inter Bold"/>
                  <a:cs typeface="Inter Bold"/>
                  <a:sym typeface="Inter Bold"/>
                </a:rPr>
                <a:t>Physical Evidence</a:t>
              </a:r>
            </a:p>
            <a:p>
              <a:pPr algn="ctr" marL="0" indent="0" lvl="0">
                <a:lnSpc>
                  <a:spcPts val="2659"/>
                </a:lnSpc>
                <a:spcBef>
                  <a:spcPct val="0"/>
                </a:spcBef>
              </a:pPr>
              <a:r>
                <a:rPr lang="en-US" b="true" sz="1899">
                  <a:solidFill>
                    <a:srgbClr val="000000"/>
                  </a:solidFill>
                  <a:latin typeface="Inter Bold"/>
                  <a:ea typeface="Inter Bold"/>
                  <a:cs typeface="Inter Bold"/>
                  <a:sym typeface="Inter Bold"/>
                </a:rPr>
                <a:t>Product photos + well-organized social media pages</a:t>
              </a:r>
            </a:p>
          </p:txBody>
        </p:sp>
      </p:grpSp>
      <p:grpSp>
        <p:nvGrpSpPr>
          <p:cNvPr name="Group 11" id="11"/>
          <p:cNvGrpSpPr/>
          <p:nvPr/>
        </p:nvGrpSpPr>
        <p:grpSpPr>
          <a:xfrm rot="0">
            <a:off x="1028700" y="1028700"/>
            <a:ext cx="5587239" cy="2662922"/>
            <a:chOff x="0" y="0"/>
            <a:chExt cx="2065940" cy="984643"/>
          </a:xfrm>
        </p:grpSpPr>
        <p:sp>
          <p:nvSpPr>
            <p:cNvPr name="Freeform 12" id="12"/>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3" id="13"/>
            <p:cNvSpPr txBox="true"/>
            <p:nvPr/>
          </p:nvSpPr>
          <p:spPr>
            <a:xfrm>
              <a:off x="0" y="-76200"/>
              <a:ext cx="2065940" cy="1060843"/>
            </a:xfrm>
            <a:prstGeom prst="rect">
              <a:avLst/>
            </a:prstGeom>
          </p:spPr>
          <p:txBody>
            <a:bodyPr anchor="ctr" rtlCol="false" tIns="50800" lIns="50800" bIns="50800" rIns="50800"/>
            <a:lstStyle/>
            <a:p>
              <a:pPr algn="ctr">
                <a:lnSpc>
                  <a:spcPts val="4900"/>
                </a:lnSpc>
              </a:pPr>
              <a:r>
                <a:rPr lang="en-US" sz="3500" b="true">
                  <a:solidFill>
                    <a:srgbClr val="000000"/>
                  </a:solidFill>
                  <a:latin typeface="Inter Bold"/>
                  <a:ea typeface="Inter Bold"/>
                  <a:cs typeface="Inter Bold"/>
                  <a:sym typeface="Inter Bold"/>
                </a:rPr>
                <a:t>Product</a:t>
              </a:r>
            </a:p>
            <a:p>
              <a:pPr algn="ctr" marL="0" indent="0" lvl="0">
                <a:lnSpc>
                  <a:spcPts val="2659"/>
                </a:lnSpc>
                <a:spcBef>
                  <a:spcPct val="0"/>
                </a:spcBef>
              </a:pPr>
              <a:r>
                <a:rPr lang="en-US" b="true" sz="1899">
                  <a:solidFill>
                    <a:srgbClr val="000000"/>
                  </a:solidFill>
                  <a:latin typeface="Inter Bold"/>
                  <a:ea typeface="Inter Bold"/>
                  <a:cs typeface="Inter Bold"/>
                  <a:sym typeface="Inter Bold"/>
                </a:rPr>
                <a:t>Unique stickers for university students + customized stickers.</a:t>
              </a:r>
            </a:p>
          </p:txBody>
        </p:sp>
      </p:grpSp>
      <p:grpSp>
        <p:nvGrpSpPr>
          <p:cNvPr name="Group 14" id="14"/>
          <p:cNvGrpSpPr/>
          <p:nvPr/>
        </p:nvGrpSpPr>
        <p:grpSpPr>
          <a:xfrm rot="0">
            <a:off x="1028700" y="3812039"/>
            <a:ext cx="5587239" cy="2662922"/>
            <a:chOff x="0" y="0"/>
            <a:chExt cx="2065940" cy="984643"/>
          </a:xfrm>
        </p:grpSpPr>
        <p:sp>
          <p:nvSpPr>
            <p:cNvPr name="Freeform 15" id="15"/>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6" id="16"/>
            <p:cNvSpPr txBox="true"/>
            <p:nvPr/>
          </p:nvSpPr>
          <p:spPr>
            <a:xfrm>
              <a:off x="0" y="-76200"/>
              <a:ext cx="2065940" cy="1060843"/>
            </a:xfrm>
            <a:prstGeom prst="rect">
              <a:avLst/>
            </a:prstGeom>
          </p:spPr>
          <p:txBody>
            <a:bodyPr anchor="ctr" rtlCol="false" tIns="50800" lIns="50800" bIns="50800" rIns="50800"/>
            <a:lstStyle/>
            <a:p>
              <a:pPr algn="ctr">
                <a:lnSpc>
                  <a:spcPts val="4759"/>
                </a:lnSpc>
              </a:pPr>
              <a:r>
                <a:rPr lang="en-US" sz="3399" b="true">
                  <a:solidFill>
                    <a:srgbClr val="000000"/>
                  </a:solidFill>
                  <a:latin typeface="Inter Bold"/>
                  <a:ea typeface="Inter Bold"/>
                  <a:cs typeface="Inter Bold"/>
                  <a:sym typeface="Inter Bold"/>
                </a:rPr>
                <a:t>Price</a:t>
              </a:r>
            </a:p>
            <a:p>
              <a:pPr algn="ctr" marL="0" indent="0" lvl="0">
                <a:lnSpc>
                  <a:spcPts val="2659"/>
                </a:lnSpc>
                <a:spcBef>
                  <a:spcPct val="0"/>
                </a:spcBef>
              </a:pPr>
              <a:r>
                <a:rPr lang="en-US" b="true" sz="1899">
                  <a:solidFill>
                    <a:srgbClr val="000000"/>
                  </a:solidFill>
                  <a:latin typeface="Inter Bold"/>
                  <a:ea typeface="Inter Bold"/>
                  <a:cs typeface="Inter Bold"/>
                  <a:sym typeface="Inter Bold"/>
                </a:rPr>
                <a:t>Sheet = 50 EGP — Market-competitive prices + flexible for custom orders and bulk.</a:t>
              </a:r>
            </a:p>
          </p:txBody>
        </p:sp>
      </p:grpSp>
      <p:grpSp>
        <p:nvGrpSpPr>
          <p:cNvPr name="Group 17" id="17"/>
          <p:cNvGrpSpPr/>
          <p:nvPr/>
        </p:nvGrpSpPr>
        <p:grpSpPr>
          <a:xfrm rot="0">
            <a:off x="1028700" y="6598786"/>
            <a:ext cx="5587239" cy="2662922"/>
            <a:chOff x="0" y="0"/>
            <a:chExt cx="2065940" cy="984643"/>
          </a:xfrm>
        </p:grpSpPr>
        <p:sp>
          <p:nvSpPr>
            <p:cNvPr name="Freeform 18" id="18"/>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9" id="19"/>
            <p:cNvSpPr txBox="true"/>
            <p:nvPr/>
          </p:nvSpPr>
          <p:spPr>
            <a:xfrm>
              <a:off x="0" y="-76200"/>
              <a:ext cx="2065940" cy="1060843"/>
            </a:xfrm>
            <a:prstGeom prst="rect">
              <a:avLst/>
            </a:prstGeom>
          </p:spPr>
          <p:txBody>
            <a:bodyPr anchor="ctr" rtlCol="false" tIns="50800" lIns="50800" bIns="50800" rIns="50800"/>
            <a:lstStyle/>
            <a:p>
              <a:pPr algn="ctr">
                <a:lnSpc>
                  <a:spcPts val="4900"/>
                </a:lnSpc>
              </a:pPr>
              <a:r>
                <a:rPr lang="en-US" sz="3500" b="true">
                  <a:solidFill>
                    <a:srgbClr val="000000"/>
                  </a:solidFill>
                  <a:latin typeface="Inter Bold"/>
                  <a:ea typeface="Inter Bold"/>
                  <a:cs typeface="Inter Bold"/>
                  <a:sym typeface="Inter Bold"/>
                </a:rPr>
                <a:t>Place</a:t>
              </a:r>
            </a:p>
            <a:p>
              <a:pPr algn="ctr" marL="0" indent="0" lvl="0">
                <a:lnSpc>
                  <a:spcPts val="2659"/>
                </a:lnSpc>
                <a:spcBef>
                  <a:spcPct val="0"/>
                </a:spcBef>
              </a:pPr>
              <a:r>
                <a:rPr lang="en-US" b="true" sz="1899">
                  <a:solidFill>
                    <a:srgbClr val="000000"/>
                  </a:solidFill>
                  <a:latin typeface="Inter Bold"/>
                  <a:ea typeface="Inter Bold"/>
                  <a:cs typeface="Inter Bold"/>
                  <a:sym typeface="Inter Bold"/>
                </a:rPr>
                <a:t>Selling via Instagram &amp; Facebook + shipping across Egypt.</a:t>
              </a:r>
            </a:p>
          </p:txBody>
        </p:sp>
      </p:grpSp>
      <p:sp>
        <p:nvSpPr>
          <p:cNvPr name="TextBox 20" id="20"/>
          <p:cNvSpPr txBox="true"/>
          <p:nvPr/>
        </p:nvSpPr>
        <p:spPr>
          <a:xfrm rot="0">
            <a:off x="6576144" y="2166511"/>
            <a:ext cx="5135711" cy="3436640"/>
          </a:xfrm>
          <a:prstGeom prst="rect">
            <a:avLst/>
          </a:prstGeom>
        </p:spPr>
        <p:txBody>
          <a:bodyPr anchor="t" rtlCol="false" tIns="0" lIns="0" bIns="0" rIns="0">
            <a:spAutoFit/>
          </a:bodyPr>
          <a:lstStyle/>
          <a:p>
            <a:pPr algn="ctr">
              <a:lnSpc>
                <a:spcPts val="6698"/>
              </a:lnSpc>
            </a:pPr>
            <a:r>
              <a:rPr lang="en-US" sz="6905" b="true">
                <a:solidFill>
                  <a:srgbClr val="000000"/>
                </a:solidFill>
                <a:latin typeface="DM Sans Bold"/>
                <a:ea typeface="DM Sans Bold"/>
                <a:cs typeface="DM Sans Bold"/>
                <a:sym typeface="DM Sans Bold"/>
              </a:rPr>
              <a:t>4Ps/7Ps Marketing mix</a:t>
            </a:r>
          </a:p>
          <a:p>
            <a:pPr algn="ctr" marL="0" indent="0" lvl="1">
              <a:lnSpc>
                <a:spcPts val="6698"/>
              </a:lnSpc>
              <a:spcBef>
                <a:spcPct val="0"/>
              </a:spcBef>
            </a:pPr>
          </a:p>
        </p:txBody>
      </p:sp>
      <p:grpSp>
        <p:nvGrpSpPr>
          <p:cNvPr name="Group 21" id="21"/>
          <p:cNvGrpSpPr/>
          <p:nvPr/>
        </p:nvGrpSpPr>
        <p:grpSpPr>
          <a:xfrm rot="0">
            <a:off x="6835079" y="5686721"/>
            <a:ext cx="4617842" cy="2243526"/>
            <a:chOff x="0" y="0"/>
            <a:chExt cx="1707496" cy="829567"/>
          </a:xfrm>
        </p:grpSpPr>
        <p:sp>
          <p:nvSpPr>
            <p:cNvPr name="Freeform 22" id="22"/>
            <p:cNvSpPr/>
            <p:nvPr/>
          </p:nvSpPr>
          <p:spPr>
            <a:xfrm flipH="false" flipV="false" rot="0">
              <a:off x="0" y="0"/>
              <a:ext cx="1707496" cy="829567"/>
            </a:xfrm>
            <a:custGeom>
              <a:avLst/>
              <a:gdLst/>
              <a:ahLst/>
              <a:cxnLst/>
              <a:rect r="r" b="b" t="t" l="l"/>
              <a:pathLst>
                <a:path h="829567" w="1707496">
                  <a:moveTo>
                    <a:pt x="25148" y="0"/>
                  </a:moveTo>
                  <a:lnTo>
                    <a:pt x="1682348" y="0"/>
                  </a:lnTo>
                  <a:cubicBezTo>
                    <a:pt x="1689017" y="0"/>
                    <a:pt x="1695414" y="2649"/>
                    <a:pt x="1700130" y="7366"/>
                  </a:cubicBezTo>
                  <a:cubicBezTo>
                    <a:pt x="1704846" y="12082"/>
                    <a:pt x="1707496" y="18478"/>
                    <a:pt x="1707496" y="25148"/>
                  </a:cubicBezTo>
                  <a:lnTo>
                    <a:pt x="1707496" y="804419"/>
                  </a:lnTo>
                  <a:cubicBezTo>
                    <a:pt x="1707496" y="818308"/>
                    <a:pt x="1696237" y="829567"/>
                    <a:pt x="1682348" y="829567"/>
                  </a:cubicBezTo>
                  <a:lnTo>
                    <a:pt x="25148" y="829567"/>
                  </a:lnTo>
                  <a:cubicBezTo>
                    <a:pt x="18478" y="829567"/>
                    <a:pt x="12082" y="826918"/>
                    <a:pt x="7366" y="822202"/>
                  </a:cubicBezTo>
                  <a:cubicBezTo>
                    <a:pt x="2649" y="817486"/>
                    <a:pt x="0" y="811089"/>
                    <a:pt x="0" y="804419"/>
                  </a:cubicBezTo>
                  <a:lnTo>
                    <a:pt x="0" y="25148"/>
                  </a:lnTo>
                  <a:cubicBezTo>
                    <a:pt x="0" y="18478"/>
                    <a:pt x="2649" y="12082"/>
                    <a:pt x="7366" y="7366"/>
                  </a:cubicBezTo>
                  <a:cubicBezTo>
                    <a:pt x="12082" y="2649"/>
                    <a:pt x="18478" y="0"/>
                    <a:pt x="25148" y="0"/>
                  </a:cubicBezTo>
                  <a:close/>
                </a:path>
              </a:pathLst>
            </a:custGeom>
            <a:solidFill>
              <a:srgbClr val="8AB7E2"/>
            </a:solidFill>
            <a:ln w="9525" cap="sq">
              <a:solidFill>
                <a:srgbClr val="000000"/>
              </a:solidFill>
              <a:prstDash val="solid"/>
              <a:miter/>
            </a:ln>
          </p:spPr>
        </p:sp>
        <p:sp>
          <p:nvSpPr>
            <p:cNvPr name="TextBox 23" id="23"/>
            <p:cNvSpPr txBox="true"/>
            <p:nvPr/>
          </p:nvSpPr>
          <p:spPr>
            <a:xfrm>
              <a:off x="0" y="-76200"/>
              <a:ext cx="1707496" cy="905767"/>
            </a:xfrm>
            <a:prstGeom prst="rect">
              <a:avLst/>
            </a:prstGeom>
          </p:spPr>
          <p:txBody>
            <a:bodyPr anchor="ctr" rtlCol="false" tIns="50800" lIns="50800" bIns="50800" rIns="50800"/>
            <a:lstStyle/>
            <a:p>
              <a:pPr algn="ctr">
                <a:lnSpc>
                  <a:spcPts val="4900"/>
                </a:lnSpc>
              </a:pPr>
              <a:r>
                <a:rPr lang="en-US" sz="3500" b="true">
                  <a:solidFill>
                    <a:srgbClr val="000000"/>
                  </a:solidFill>
                  <a:latin typeface="Inter Bold"/>
                  <a:ea typeface="Inter Bold"/>
                  <a:cs typeface="Inter Bold"/>
                  <a:sym typeface="Inter Bold"/>
                </a:rPr>
                <a:t>People</a:t>
              </a:r>
            </a:p>
            <a:p>
              <a:pPr algn="ctr" marL="0" indent="0" lvl="0">
                <a:lnSpc>
                  <a:spcPts val="2659"/>
                </a:lnSpc>
                <a:spcBef>
                  <a:spcPct val="0"/>
                </a:spcBef>
              </a:pPr>
              <a:r>
                <a:rPr lang="en-US" b="true" sz="1899">
                  <a:solidFill>
                    <a:srgbClr val="000000"/>
                  </a:solidFill>
                  <a:latin typeface="Inter Bold"/>
                  <a:ea typeface="Inter Bold"/>
                  <a:cs typeface="Inter Bold"/>
                  <a:sym typeface="Inter Bold"/>
                </a:rPr>
                <a:t>Small team - friendly and fast customer interaction.</a:t>
              </a:r>
            </a:p>
          </p:txBody>
        </p:sp>
      </p:grpSp>
      <p:sp>
        <p:nvSpPr>
          <p:cNvPr name="Freeform 24" id="2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6" id="2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7" id="2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8" id="28"/>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9" id="29"/>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30" id="30"/>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31" id="31"/>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943234" y="427895"/>
            <a:ext cx="14401531" cy="1430210"/>
          </a:xfrm>
          <a:prstGeom prst="rect">
            <a:avLst/>
          </a:prstGeom>
        </p:spPr>
        <p:txBody>
          <a:bodyPr anchor="t" rtlCol="false" tIns="0" lIns="0" bIns="0" rIns="0">
            <a:spAutoFit/>
          </a:bodyPr>
          <a:lstStyle/>
          <a:p>
            <a:pPr algn="ctr">
              <a:lnSpc>
                <a:spcPts val="10608"/>
              </a:lnSpc>
            </a:pPr>
            <a:r>
              <a:rPr lang="en-US" b="true" sz="10936">
                <a:solidFill>
                  <a:srgbClr val="000000"/>
                </a:solidFill>
                <a:latin typeface="DM Sans Bold"/>
                <a:ea typeface="DM Sans Bold"/>
                <a:cs typeface="DM Sans Bold"/>
                <a:sym typeface="DM Sans Bold"/>
              </a:rPr>
              <a:t>Content calendar </a:t>
            </a:r>
          </a:p>
        </p:txBody>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6" id="16"/>
          <p:cNvSpPr/>
          <p:nvPr/>
        </p:nvSpPr>
        <p:spPr>
          <a:xfrm flipH="false" flipV="false" rot="0">
            <a:off x="1686576" y="1864193"/>
            <a:ext cx="14458326" cy="8164756"/>
          </a:xfrm>
          <a:custGeom>
            <a:avLst/>
            <a:gdLst/>
            <a:ahLst/>
            <a:cxnLst/>
            <a:rect r="r" b="b" t="t" l="l"/>
            <a:pathLst>
              <a:path h="8164756" w="14458326">
                <a:moveTo>
                  <a:pt x="0" y="0"/>
                </a:moveTo>
                <a:lnTo>
                  <a:pt x="14458326" y="0"/>
                </a:lnTo>
                <a:lnTo>
                  <a:pt x="14458326" y="8164756"/>
                </a:lnTo>
                <a:lnTo>
                  <a:pt x="0" y="8164756"/>
                </a:lnTo>
                <a:lnTo>
                  <a:pt x="0" y="0"/>
                </a:lnTo>
                <a:close/>
              </a:path>
            </a:pathLst>
          </a:custGeom>
          <a:blipFill>
            <a:blip r:embed="rId28"/>
            <a:stretch>
              <a:fillRect l="0" t="0" r="-392" b="0"/>
            </a:stretch>
          </a:blipFill>
        </p:spPr>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9144000" y="1819328"/>
            <a:ext cx="8187953" cy="4127243"/>
          </a:xfrm>
          <a:custGeom>
            <a:avLst/>
            <a:gdLst/>
            <a:ahLst/>
            <a:cxnLst/>
            <a:rect r="r" b="b" t="t" l="l"/>
            <a:pathLst>
              <a:path h="4127243" w="8187953">
                <a:moveTo>
                  <a:pt x="0" y="0"/>
                </a:moveTo>
                <a:lnTo>
                  <a:pt x="8187953" y="0"/>
                </a:lnTo>
                <a:lnTo>
                  <a:pt x="8187953" y="4127243"/>
                </a:lnTo>
                <a:lnTo>
                  <a:pt x="0" y="4127243"/>
                </a:lnTo>
                <a:lnTo>
                  <a:pt x="0" y="0"/>
                </a:lnTo>
                <a:close/>
              </a:path>
            </a:pathLst>
          </a:custGeom>
          <a:blipFill>
            <a:blip r:embed="rId18"/>
            <a:stretch>
              <a:fillRect l="-32214" t="-639" r="-3331" b="-22049"/>
            </a:stretch>
          </a:blipFill>
        </p:spPr>
      </p:sp>
      <p:sp>
        <p:nvSpPr>
          <p:cNvPr name="Freeform 11" id="11"/>
          <p:cNvSpPr/>
          <p:nvPr/>
        </p:nvSpPr>
        <p:spPr>
          <a:xfrm flipH="false" flipV="false" rot="0">
            <a:off x="120575" y="1932895"/>
            <a:ext cx="8259083" cy="4245547"/>
          </a:xfrm>
          <a:custGeom>
            <a:avLst/>
            <a:gdLst/>
            <a:ahLst/>
            <a:cxnLst/>
            <a:rect r="r" b="b" t="t" l="l"/>
            <a:pathLst>
              <a:path h="4245547" w="8259083">
                <a:moveTo>
                  <a:pt x="0" y="0"/>
                </a:moveTo>
                <a:lnTo>
                  <a:pt x="8259083" y="0"/>
                </a:lnTo>
                <a:lnTo>
                  <a:pt x="8259083" y="4245547"/>
                </a:lnTo>
                <a:lnTo>
                  <a:pt x="0" y="4245547"/>
                </a:lnTo>
                <a:lnTo>
                  <a:pt x="0" y="0"/>
                </a:lnTo>
                <a:close/>
              </a:path>
            </a:pathLst>
          </a:custGeom>
          <a:blipFill>
            <a:blip r:embed="rId19"/>
            <a:stretch>
              <a:fillRect l="0" t="0" r="-18895" b="0"/>
            </a:stretch>
          </a:blipFill>
        </p:spPr>
      </p:sp>
      <p:sp>
        <p:nvSpPr>
          <p:cNvPr name="Freeform 12" id="12"/>
          <p:cNvSpPr/>
          <p:nvPr/>
        </p:nvSpPr>
        <p:spPr>
          <a:xfrm flipH="false" flipV="false" rot="0">
            <a:off x="200603" y="6178442"/>
            <a:ext cx="8179055" cy="4194445"/>
          </a:xfrm>
          <a:custGeom>
            <a:avLst/>
            <a:gdLst/>
            <a:ahLst/>
            <a:cxnLst/>
            <a:rect r="r" b="b" t="t" l="l"/>
            <a:pathLst>
              <a:path h="4194445" w="8179055">
                <a:moveTo>
                  <a:pt x="0" y="0"/>
                </a:moveTo>
                <a:lnTo>
                  <a:pt x="8179055" y="0"/>
                </a:lnTo>
                <a:lnTo>
                  <a:pt x="8179055" y="4194445"/>
                </a:lnTo>
                <a:lnTo>
                  <a:pt x="0" y="4194445"/>
                </a:lnTo>
                <a:lnTo>
                  <a:pt x="0" y="0"/>
                </a:lnTo>
                <a:close/>
              </a:path>
            </a:pathLst>
          </a:custGeom>
          <a:blipFill>
            <a:blip r:embed="rId20"/>
            <a:stretch>
              <a:fillRect l="-39486" t="-12557" r="-5925" b="-12557"/>
            </a:stretch>
          </a:blipFill>
        </p:spPr>
      </p:sp>
      <p:sp>
        <p:nvSpPr>
          <p:cNvPr name="Freeform 13" id="13"/>
          <p:cNvSpPr/>
          <p:nvPr/>
        </p:nvSpPr>
        <p:spPr>
          <a:xfrm flipH="false" flipV="false" rot="0">
            <a:off x="9834331" y="5946571"/>
            <a:ext cx="6807290" cy="4340429"/>
          </a:xfrm>
          <a:custGeom>
            <a:avLst/>
            <a:gdLst/>
            <a:ahLst/>
            <a:cxnLst/>
            <a:rect r="r" b="b" t="t" l="l"/>
            <a:pathLst>
              <a:path h="4340429" w="6807290">
                <a:moveTo>
                  <a:pt x="0" y="0"/>
                </a:moveTo>
                <a:lnTo>
                  <a:pt x="6807291" y="0"/>
                </a:lnTo>
                <a:lnTo>
                  <a:pt x="6807291" y="4340429"/>
                </a:lnTo>
                <a:lnTo>
                  <a:pt x="0" y="4340429"/>
                </a:lnTo>
                <a:lnTo>
                  <a:pt x="0" y="0"/>
                </a:lnTo>
                <a:close/>
              </a:path>
            </a:pathLst>
          </a:custGeom>
          <a:blipFill>
            <a:blip r:embed="rId21"/>
            <a:stretch>
              <a:fillRect l="0" t="-211378" r="0" b="-37142"/>
            </a:stretch>
          </a:blipFill>
        </p:spPr>
      </p:sp>
      <p:sp>
        <p:nvSpPr>
          <p:cNvPr name="TextBox 14" id="14"/>
          <p:cNvSpPr txBox="true"/>
          <p:nvPr/>
        </p:nvSpPr>
        <p:spPr>
          <a:xfrm rot="0">
            <a:off x="4175301" y="556810"/>
            <a:ext cx="9937398" cy="1262518"/>
          </a:xfrm>
          <a:prstGeom prst="rect">
            <a:avLst/>
          </a:prstGeom>
        </p:spPr>
        <p:txBody>
          <a:bodyPr anchor="t" rtlCol="false" tIns="0" lIns="0" bIns="0" rIns="0">
            <a:spAutoFit/>
          </a:bodyPr>
          <a:lstStyle/>
          <a:p>
            <a:pPr algn="ctr">
              <a:lnSpc>
                <a:spcPts val="10336"/>
              </a:lnSpc>
            </a:pPr>
            <a:r>
              <a:rPr lang="en-US" sz="7383" b="true">
                <a:solidFill>
                  <a:srgbClr val="000000"/>
                </a:solidFill>
                <a:latin typeface="Canva Sans Bold"/>
                <a:ea typeface="Canva Sans Bold"/>
                <a:cs typeface="Canva Sans Bold"/>
                <a:sym typeface="Canva Sans Bold"/>
              </a:rPr>
              <a:t>Action Plan</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DAGm2V7agZo</dc:identifier>
  <dcterms:modified xsi:type="dcterms:W3CDTF">2011-08-01T06:04:30Z</dcterms:modified>
  <cp:revision>1</cp:revision>
  <dc:title>Stickerly</dc:title>
</cp:coreProperties>
</file>